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sldIdLst>
    <p:sldId id="258"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B8EA"/>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1F56667-8D63-4D7E-8111-E9DC8304D4F2}" type="slidenum">
              <a:rPr lang="en-CA"/>
              <a:pPr/>
              <a:t>‹#›</a:t>
            </a:fld>
            <a:endParaRPr lang="en-CA"/>
          </a:p>
        </p:txBody>
      </p:sp>
    </p:spTree>
    <p:extLst>
      <p:ext uri="{BB962C8B-B14F-4D97-AF65-F5344CB8AC3E}">
        <p14:creationId xmlns:p14="http://schemas.microsoft.com/office/powerpoint/2010/main" val="12488652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FF496E-2328-48FC-9138-F0F190DC16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138374-AB85-42D2-9844-3F4845D925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285C21-E5AC-45EE-875F-5E228B5048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221AF4-EBD2-46FF-A8CD-E55BFD641B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B7B0F6-1E1D-4DDB-A1AA-04360B364F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33FBDC-A6CE-4547-B61A-FFEDFED23C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6EC1A5F-14B0-4178-8E9B-B7E94180FF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D73838D-CA94-4995-84AD-C96ABD3161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249C3C-E137-4F64-8B1C-978A74A0E8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1D0CE1-0CCE-4EAF-BBAD-6B95DA3CAD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67908B-1A84-4669-B18E-4588115F7C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DA5F3E-E22B-4C12-B48F-22EC82F044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owl.english.purdue.edu/owl/resource/619/0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urnitin.com/static/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doubler.com/?video1=S6yuR8efotI&amp;start1=3&amp;video2=Rx4z04OQK5U&amp;start2=0&amp;authorName=2010" TargetMode="External"/><Relationship Id="rId2" Type="http://schemas.openxmlformats.org/officeDocument/2006/relationships/hyperlink" Target="http://youtubedoubler.com/?video1=http://www.youtube.com/watch?v=xtrEN-YKLBM&amp;start1=0&amp;video2=http://www.youtube.com/watch?v=prN3bPmDqr4&amp;feature=related&amp;start2=&amp;authorName=Crazy+Monst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youtubedoubler.com/?video1=http://www.youtube.com/watch?v=XyuZg08kEEw&amp;start1=0&amp;video2=http://www.youtube.com/watch?v=z082xUBdzrM&amp;start2=&amp;authorName=Crazy+Monst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wl.english.purdue.edu/owl/resource/619/0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Plagiarism</a:t>
            </a:r>
            <a:endParaRPr lang="en-US" sz="8000" dirty="0"/>
          </a:p>
        </p:txBody>
      </p:sp>
      <p:sp>
        <p:nvSpPr>
          <p:cNvPr id="3" name="Subtitle 2"/>
          <p:cNvSpPr>
            <a:spLocks noGrp="1"/>
          </p:cNvSpPr>
          <p:nvPr>
            <p:ph type="subTitle" idx="1"/>
          </p:nvPr>
        </p:nvSpPr>
        <p:spPr>
          <a:xfrm>
            <a:off x="1371600" y="4495800"/>
            <a:ext cx="6400800" cy="1752600"/>
          </a:xfrm>
        </p:spPr>
        <p:txBody>
          <a:bodyPr/>
          <a:lstStyle/>
          <a:p>
            <a:r>
              <a:rPr lang="en-US" u="sng" dirty="0" smtClean="0"/>
              <a:t>IF</a:t>
            </a:r>
            <a:r>
              <a:rPr lang="en-US" dirty="0" smtClean="0"/>
              <a:t> Ch. 13</a:t>
            </a:r>
            <a:endParaRPr lang="en-US" dirty="0"/>
          </a:p>
        </p:txBody>
      </p:sp>
    </p:spTree>
    <p:extLst>
      <p:ext uri="{BB962C8B-B14F-4D97-AF65-F5344CB8AC3E}">
        <p14:creationId xmlns:p14="http://schemas.microsoft.com/office/powerpoint/2010/main" val="104400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lstStyle/>
          <a:p>
            <a:pPr marL="514350" lvl="0" indent="-514350">
              <a:buFont typeface="+mj-lt"/>
              <a:buAutoNum type="arabicPeriod" startAt="2"/>
            </a:pPr>
            <a:r>
              <a:rPr lang="en-US" sz="2800" dirty="0" smtClean="0"/>
              <a:t>The </a:t>
            </a:r>
            <a:r>
              <a:rPr lang="en-US" sz="2800" dirty="0"/>
              <a:t>twenties were the years when drinking was </a:t>
            </a:r>
            <a:r>
              <a:rPr lang="en-US" sz="2800" dirty="0" smtClean="0"/>
              <a:t>against </a:t>
            </a:r>
            <a:r>
              <a:rPr lang="en-US" sz="2800" dirty="0"/>
              <a:t>the law, and the law was a bad joke because everyone knew of a local bar where liquor could be had. They were the years when organized crime ruled the cities, and the police seemed powerless to do anything against it. Classical music was forgotten while jazz spread throughout the land, and men like </a:t>
            </a:r>
            <a:r>
              <a:rPr lang="en-US" sz="2800" dirty="0" err="1"/>
              <a:t>Bix</a:t>
            </a:r>
            <a:r>
              <a:rPr lang="en-US" sz="2800" dirty="0"/>
              <a:t> Beiderbecke, Louis Armstrong, and Count Basie became the heroes of the young. The flapper was born in the twenties, and with her bobbed hair and short skirts, she symbolized, perhaps more than anyone or anything else, America's break with the past. From Kathleen Yancey, English 102 Supplemental Guide (1989): 25.  </a:t>
            </a:r>
          </a:p>
          <a:p>
            <a:endParaRPr lang="en-US" dirty="0"/>
          </a:p>
        </p:txBody>
      </p:sp>
    </p:spTree>
    <p:extLst>
      <p:ext uri="{BB962C8B-B14F-4D97-AF65-F5344CB8AC3E}">
        <p14:creationId xmlns:p14="http://schemas.microsoft.com/office/powerpoint/2010/main" val="2061392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514350" indent="-514350">
              <a:buFont typeface="+mj-lt"/>
              <a:buAutoNum type="arabicPeriod" startAt="3"/>
            </a:pPr>
            <a:r>
              <a:rPr lang="en-US" dirty="0"/>
              <a:t>Of the more than 1000 bicycling deaths each year, three-fourths are caused by head injuries. Half of those killed are school-age children. One study concluded that wearing a bike helmet can reduce the risk of head injury by 85 percent. In an accident, a bike helmet absorbs the shock and cushions the head. From "Bike Helmets: Unused Lifesavers," Consumer Reports (May 1990): 348. </a:t>
            </a:r>
          </a:p>
        </p:txBody>
      </p:sp>
    </p:spTree>
    <p:extLst>
      <p:ext uri="{BB962C8B-B14F-4D97-AF65-F5344CB8AC3E}">
        <p14:creationId xmlns:p14="http://schemas.microsoft.com/office/powerpoint/2010/main" val="3679949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202363"/>
          </a:xfrm>
        </p:spPr>
        <p:txBody>
          <a:bodyPr/>
          <a:lstStyle/>
          <a:p>
            <a:pPr marL="514350" lvl="0" indent="-514350">
              <a:buFont typeface="+mj-lt"/>
              <a:buAutoNum type="arabicPeriod" startAt="4"/>
            </a:pPr>
            <a:r>
              <a:rPr lang="en-US" sz="2800" dirty="0"/>
              <a:t>Matisse is the best painter ever at putting the viewer at the scene. He's the most realistic of all modern artists, if you admit the feel of the breeze as necessary to a landscape and the smell of oranges as essential to a still life. "The </a:t>
            </a:r>
            <a:r>
              <a:rPr lang="en-US" sz="2800" dirty="0" err="1"/>
              <a:t>Casbah</a:t>
            </a:r>
            <a:r>
              <a:rPr lang="en-US" sz="2800" dirty="0"/>
              <a:t> Gate" depicts the well-known gateway Bab el </a:t>
            </a:r>
            <a:r>
              <a:rPr lang="en-US" sz="2800" dirty="0" err="1"/>
              <a:t>Aassa</a:t>
            </a:r>
            <a:r>
              <a:rPr lang="en-US" sz="2800" dirty="0"/>
              <a:t>, which pierces the southern wall of the city near the sultan's palace. With scrubby coats of ivory, aqua, blue, and rose delicately fenced by the liveliest gray outline in art history, Matisse gets the essence of a Tangier afternoon, including the subtle presence of the </a:t>
            </a:r>
            <a:r>
              <a:rPr lang="en-US" sz="2800" dirty="0" err="1"/>
              <a:t>bowaab</a:t>
            </a:r>
            <a:r>
              <a:rPr lang="en-US" sz="2800" dirty="0"/>
              <a:t>, the sentry who sits and surveys those who pass through the gate. From Peter </a:t>
            </a:r>
            <a:r>
              <a:rPr lang="en-US" sz="2800" dirty="0" err="1"/>
              <a:t>Plagens</a:t>
            </a:r>
            <a:r>
              <a:rPr lang="en-US" sz="2800" dirty="0"/>
              <a:t>, "Bright Lights." Newsweek (26 March 1990): 50. </a:t>
            </a:r>
          </a:p>
          <a:p>
            <a:endParaRPr lang="en-US" dirty="0"/>
          </a:p>
        </p:txBody>
      </p:sp>
    </p:spTree>
    <p:extLst>
      <p:ext uri="{BB962C8B-B14F-4D97-AF65-F5344CB8AC3E}">
        <p14:creationId xmlns:p14="http://schemas.microsoft.com/office/powerpoint/2010/main" val="2865344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305800" cy="5791200"/>
          </a:xfrm>
        </p:spPr>
        <p:txBody>
          <a:bodyPr/>
          <a:lstStyle/>
          <a:p>
            <a:pPr marL="514350" indent="-514350">
              <a:buFont typeface="+mj-lt"/>
              <a:buAutoNum type="arabicPeriod" startAt="5"/>
            </a:pPr>
            <a:r>
              <a:rPr lang="en-US" sz="2800" dirty="0"/>
              <a:t>While the Sears Tower is arguably the greatest achievement in skyscraper engineering so far, it's unlikely that architects and engineers have abandoned the quest for the world's tallest building. The question is: Just how high can a building go? Structural engineer William </a:t>
            </a:r>
            <a:r>
              <a:rPr lang="en-US" sz="2800" dirty="0" err="1"/>
              <a:t>LeMessurier</a:t>
            </a:r>
            <a:r>
              <a:rPr lang="en-US" sz="2800" dirty="0"/>
              <a:t> has designed a skyscraper nearly one-half mile high, twice as tall as the Sears Tower. And architect Robert </a:t>
            </a:r>
            <a:r>
              <a:rPr lang="en-US" sz="2800" dirty="0" err="1"/>
              <a:t>Sobel</a:t>
            </a:r>
            <a:r>
              <a:rPr lang="en-US" sz="2800" dirty="0"/>
              <a:t> claims that existing technology could produce a 500-story building. From Ron Bachman, "Reaching for the Sky." Dial (May 1990): 15. </a:t>
            </a:r>
          </a:p>
        </p:txBody>
      </p:sp>
    </p:spTree>
    <p:extLst>
      <p:ext uri="{BB962C8B-B14F-4D97-AF65-F5344CB8AC3E}">
        <p14:creationId xmlns:p14="http://schemas.microsoft.com/office/powerpoint/2010/main" val="2270119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Answers</a:t>
            </a:r>
            <a:endParaRPr lang="en-US" dirty="0"/>
          </a:p>
        </p:txBody>
      </p:sp>
      <p:sp>
        <p:nvSpPr>
          <p:cNvPr id="3" name="Content Placeholder 2"/>
          <p:cNvSpPr>
            <a:spLocks noGrp="1"/>
          </p:cNvSpPr>
          <p:nvPr>
            <p:ph idx="1"/>
          </p:nvPr>
        </p:nvSpPr>
        <p:spPr>
          <a:xfrm>
            <a:off x="685800" y="1600200"/>
            <a:ext cx="8229600" cy="4525963"/>
          </a:xfrm>
        </p:spPr>
        <p:txBody>
          <a:bodyPr/>
          <a:lstStyle/>
          <a:p>
            <a:r>
              <a:rPr lang="en-US" sz="2400" dirty="0">
                <a:hlinkClick r:id="rId2"/>
              </a:rPr>
              <a:t>http://owl.english.purdue.edu/owl/resource/619/03</a:t>
            </a:r>
            <a:r>
              <a:rPr lang="en-US" sz="2400" dirty="0" smtClean="0">
                <a:hlinkClick r:id="rId2"/>
              </a:rPr>
              <a:t>/</a:t>
            </a:r>
            <a:endParaRPr lang="en-US" sz="2400" dirty="0" smtClean="0"/>
          </a:p>
          <a:p>
            <a:endParaRPr lang="en-US" sz="2400" dirty="0"/>
          </a:p>
        </p:txBody>
      </p:sp>
    </p:spTree>
    <p:extLst>
      <p:ext uri="{BB962C8B-B14F-4D97-AF65-F5344CB8AC3E}">
        <p14:creationId xmlns:p14="http://schemas.microsoft.com/office/powerpoint/2010/main" val="3852634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Turnitin.com</a:t>
            </a:r>
            <a:endParaRPr lang="en-US" dirty="0"/>
          </a:p>
        </p:txBody>
      </p:sp>
      <p:sp>
        <p:nvSpPr>
          <p:cNvPr id="3" name="Content Placeholder 2"/>
          <p:cNvSpPr>
            <a:spLocks noGrp="1"/>
          </p:cNvSpPr>
          <p:nvPr>
            <p:ph idx="1"/>
          </p:nvPr>
        </p:nvSpPr>
        <p:spPr>
          <a:xfrm>
            <a:off x="685800" y="1524000"/>
            <a:ext cx="8229600" cy="4525963"/>
          </a:xfrm>
        </p:spPr>
        <p:txBody>
          <a:bodyPr/>
          <a:lstStyle/>
          <a:p>
            <a:r>
              <a:rPr lang="en-US" dirty="0">
                <a:hlinkClick r:id="rId2"/>
              </a:rPr>
              <a:t>http://</a:t>
            </a:r>
            <a:r>
              <a:rPr lang="en-US" dirty="0" smtClean="0">
                <a:hlinkClick r:id="rId2"/>
              </a:rPr>
              <a:t>turnitin.com/static/index.php</a:t>
            </a:r>
            <a:endParaRPr lang="en-US" dirty="0" smtClean="0"/>
          </a:p>
          <a:p>
            <a:endParaRPr lang="en-US" dirty="0"/>
          </a:p>
        </p:txBody>
      </p:sp>
    </p:spTree>
    <p:extLst>
      <p:ext uri="{BB962C8B-B14F-4D97-AF65-F5344CB8AC3E}">
        <p14:creationId xmlns:p14="http://schemas.microsoft.com/office/powerpoint/2010/main" val="567877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Plagiarism?</a:t>
            </a:r>
            <a:endParaRPr lang="en-US" dirty="0"/>
          </a:p>
        </p:txBody>
      </p:sp>
      <p:sp>
        <p:nvSpPr>
          <p:cNvPr id="3" name="Content Placeholder 2"/>
          <p:cNvSpPr>
            <a:spLocks noGrp="1"/>
          </p:cNvSpPr>
          <p:nvPr>
            <p:ph idx="1"/>
          </p:nvPr>
        </p:nvSpPr>
        <p:spPr>
          <a:xfrm>
            <a:off x="609600" y="1600200"/>
            <a:ext cx="8229600" cy="4525963"/>
          </a:xfrm>
        </p:spPr>
        <p:txBody>
          <a:bodyPr/>
          <a:lstStyle/>
          <a:p>
            <a:endParaRPr lang="en-US" dirty="0" smtClean="0"/>
          </a:p>
          <a:p>
            <a:r>
              <a:rPr lang="en-US" dirty="0" smtClean="0"/>
              <a:t>“Plagiarism is the act of using another person’s words or ideas without giving credit to the original author.” (</a:t>
            </a:r>
            <a:r>
              <a:rPr lang="en-US" u="sng" dirty="0" smtClean="0"/>
              <a:t>IF</a:t>
            </a:r>
            <a:r>
              <a:rPr lang="en-US" dirty="0" smtClean="0"/>
              <a:t>, p. 198)</a:t>
            </a:r>
            <a:endParaRPr lang="en-US" dirty="0"/>
          </a:p>
        </p:txBody>
      </p:sp>
    </p:spTree>
    <p:extLst>
      <p:ext uri="{BB962C8B-B14F-4D97-AF65-F5344CB8AC3E}">
        <p14:creationId xmlns:p14="http://schemas.microsoft.com/office/powerpoint/2010/main" val="143357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plagiarism?</a:t>
            </a:r>
            <a:endParaRPr lang="en-US" dirty="0"/>
          </a:p>
        </p:txBody>
      </p:sp>
      <p:sp>
        <p:nvSpPr>
          <p:cNvPr id="3" name="Content Placeholder 2"/>
          <p:cNvSpPr>
            <a:spLocks noGrp="1"/>
          </p:cNvSpPr>
          <p:nvPr>
            <p:ph idx="1"/>
          </p:nvPr>
        </p:nvSpPr>
        <p:spPr>
          <a:xfrm>
            <a:off x="457200" y="1524000"/>
            <a:ext cx="8229600" cy="4525963"/>
          </a:xfrm>
        </p:spPr>
        <p:txBody>
          <a:bodyPr/>
          <a:lstStyle/>
          <a:p>
            <a:r>
              <a:rPr lang="en-US" sz="2400" dirty="0" smtClean="0"/>
              <a:t>Queen &amp; David Bowie’s “Under Pressure”</a:t>
            </a:r>
          </a:p>
          <a:p>
            <a:pPr lvl="1"/>
            <a:r>
              <a:rPr lang="en-US" sz="2000" dirty="0" smtClean="0"/>
              <a:t>1981</a:t>
            </a:r>
            <a:endParaRPr lang="en-US" sz="2000" dirty="0"/>
          </a:p>
          <a:p>
            <a:r>
              <a:rPr lang="en-US" sz="2400" dirty="0" smtClean="0"/>
              <a:t>Vanilla Ice’s “Ice </a:t>
            </a:r>
            <a:r>
              <a:rPr lang="en-US" sz="2400" dirty="0" err="1" smtClean="0"/>
              <a:t>Ice</a:t>
            </a:r>
            <a:r>
              <a:rPr lang="en-US" sz="2400" dirty="0" smtClean="0"/>
              <a:t> Baby”</a:t>
            </a:r>
          </a:p>
          <a:p>
            <a:pPr lvl="1"/>
            <a:r>
              <a:rPr lang="en-US" sz="2000" dirty="0" smtClean="0"/>
              <a:t>1989</a:t>
            </a:r>
          </a:p>
          <a:p>
            <a:pPr lvl="1"/>
            <a:r>
              <a:rPr lang="en-US" sz="1200" dirty="0">
                <a:hlinkClick r:id="rId2"/>
              </a:rPr>
              <a:t>http://youtubedoubler.com/?video1=http%3A%2F%2Fwww.youtube.com%2Fwatch%3Fv%3DxtrEN-YKLBM&amp;start1=0&amp;video2=http%3A%2F%2Fwww.youtube.com%2Fwatch%3Fv%3DprN3bPmDqr4%26feature%3Drelated&amp;start2=&amp;</a:t>
            </a:r>
            <a:r>
              <a:rPr lang="en-US" sz="1200" dirty="0" smtClean="0">
                <a:hlinkClick r:id="rId2"/>
              </a:rPr>
              <a:t>authorName=Crazy+Monsta</a:t>
            </a:r>
            <a:endParaRPr lang="en-US" sz="1200" dirty="0"/>
          </a:p>
          <a:p>
            <a:pPr lvl="1"/>
            <a:endParaRPr lang="en-US" sz="2000" dirty="0" smtClean="0"/>
          </a:p>
          <a:p>
            <a:r>
              <a:rPr lang="en-US" sz="2400" dirty="0" smtClean="0"/>
              <a:t>Bach’s “Cello Suite No. 1”</a:t>
            </a:r>
          </a:p>
          <a:p>
            <a:pPr lvl="1"/>
            <a:r>
              <a:rPr lang="en-US" sz="2000" dirty="0" smtClean="0"/>
              <a:t>~1720</a:t>
            </a:r>
          </a:p>
          <a:p>
            <a:r>
              <a:rPr lang="en-US" sz="2400" dirty="0" smtClean="0"/>
              <a:t>One Republic’s “Secrets”</a:t>
            </a:r>
          </a:p>
          <a:p>
            <a:pPr lvl="1"/>
            <a:r>
              <a:rPr lang="en-US" sz="2000" dirty="0" smtClean="0"/>
              <a:t>2009</a:t>
            </a:r>
          </a:p>
          <a:p>
            <a:pPr lvl="1"/>
            <a:r>
              <a:rPr lang="en-US" sz="1200" dirty="0">
                <a:hlinkClick r:id="rId3"/>
              </a:rPr>
              <a:t>http://youtubedoubler.com/?</a:t>
            </a:r>
            <a:r>
              <a:rPr lang="en-US" sz="1200" dirty="0" smtClean="0">
                <a:hlinkClick r:id="rId3"/>
              </a:rPr>
              <a:t>video1=S6yuR8efotI&amp;start1=3&amp;video2=Rx4z04OQK5U&amp;start2=0&amp;authorName=2010</a:t>
            </a:r>
            <a:endParaRPr lang="en-US" sz="1200" dirty="0" smtClean="0"/>
          </a:p>
          <a:p>
            <a:pPr lvl="1"/>
            <a:endParaRPr lang="en-US" sz="1200" dirty="0" smtClean="0"/>
          </a:p>
          <a:p>
            <a:endParaRPr lang="en-US" dirty="0"/>
          </a:p>
        </p:txBody>
      </p:sp>
    </p:spTree>
    <p:extLst>
      <p:ext uri="{BB962C8B-B14F-4D97-AF65-F5344CB8AC3E}">
        <p14:creationId xmlns:p14="http://schemas.microsoft.com/office/powerpoint/2010/main" val="3129411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Plagiarism?</a:t>
            </a:r>
            <a:endParaRPr lang="en-US" dirty="0"/>
          </a:p>
        </p:txBody>
      </p:sp>
      <p:sp>
        <p:nvSpPr>
          <p:cNvPr id="3" name="Content Placeholder 2"/>
          <p:cNvSpPr>
            <a:spLocks noGrp="1"/>
          </p:cNvSpPr>
          <p:nvPr>
            <p:ph idx="1"/>
          </p:nvPr>
        </p:nvSpPr>
        <p:spPr/>
        <p:txBody>
          <a:bodyPr/>
          <a:lstStyle/>
          <a:p>
            <a:r>
              <a:rPr lang="en-US" sz="2400" dirty="0" err="1"/>
              <a:t>Beyonce’s</a:t>
            </a:r>
            <a:r>
              <a:rPr lang="en-US" sz="2400" dirty="0"/>
              <a:t> “Halo”</a:t>
            </a:r>
          </a:p>
          <a:p>
            <a:pPr lvl="1"/>
            <a:r>
              <a:rPr lang="en-US" sz="2000" dirty="0"/>
              <a:t>2008</a:t>
            </a:r>
          </a:p>
          <a:p>
            <a:r>
              <a:rPr lang="en-US" sz="2400" dirty="0"/>
              <a:t>Kelly Clarkson’s “Already Gone”</a:t>
            </a:r>
          </a:p>
          <a:p>
            <a:pPr lvl="1"/>
            <a:r>
              <a:rPr lang="en-US" sz="2000" dirty="0"/>
              <a:t>2009</a:t>
            </a:r>
          </a:p>
          <a:p>
            <a:pPr lvl="1"/>
            <a:r>
              <a:rPr lang="en-US" sz="1200" dirty="0">
                <a:hlinkClick r:id="rId2"/>
              </a:rPr>
              <a:t>http://youtubedoubler.com/?video1=http%3A%2F%2Fwww.youtube.com%2Fwatch%3Fv%3DXyuZg08kEEw&amp;start1=0&amp;video2=http%3A%2F%2Fwww.youtube.com%2Fwatch%3Fv%3Dz082xUBdzrM&amp;start2=&amp;authorName=Crazy+Monsta</a:t>
            </a:r>
            <a:endParaRPr lang="en-US" sz="1200" dirty="0"/>
          </a:p>
          <a:p>
            <a:endParaRPr lang="en-US" dirty="0"/>
          </a:p>
        </p:txBody>
      </p:sp>
    </p:spTree>
    <p:extLst>
      <p:ext uri="{BB962C8B-B14F-4D97-AF65-F5344CB8AC3E}">
        <p14:creationId xmlns:p14="http://schemas.microsoft.com/office/powerpoint/2010/main" val="2182368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Plagiarism</a:t>
            </a:r>
            <a:endParaRPr lang="en-US" dirty="0"/>
          </a:p>
        </p:txBody>
      </p:sp>
      <p:sp>
        <p:nvSpPr>
          <p:cNvPr id="3" name="Content Placeholder 2"/>
          <p:cNvSpPr>
            <a:spLocks noGrp="1"/>
          </p:cNvSpPr>
          <p:nvPr>
            <p:ph idx="1"/>
          </p:nvPr>
        </p:nvSpPr>
        <p:spPr>
          <a:xfrm>
            <a:off x="609600" y="1447800"/>
            <a:ext cx="8382000" cy="4800600"/>
          </a:xfrm>
        </p:spPr>
        <p:txBody>
          <a:bodyPr/>
          <a:lstStyle/>
          <a:p>
            <a:r>
              <a:rPr lang="en-US" sz="2600" dirty="0" smtClean="0"/>
              <a:t>Place quotation marks around any phrases or sentences taken verbatim from the text.</a:t>
            </a:r>
          </a:p>
          <a:p>
            <a:r>
              <a:rPr lang="en-US" sz="2600" dirty="0" smtClean="0"/>
              <a:t>After the quotation, put the author’s last name, date of publication, and page number in parentheses.  </a:t>
            </a:r>
          </a:p>
          <a:p>
            <a:r>
              <a:rPr lang="en-US" sz="2600" dirty="0" smtClean="0"/>
              <a:t>(Smith, 2005, p. 52)</a:t>
            </a:r>
          </a:p>
          <a:p>
            <a:r>
              <a:rPr lang="en-US" sz="2600" dirty="0" smtClean="0"/>
              <a:t>In our class, if you are referring to a text from </a:t>
            </a:r>
            <a:r>
              <a:rPr lang="en-US" sz="2600" u="sng" dirty="0" smtClean="0"/>
              <a:t>The Blair Reader</a:t>
            </a:r>
            <a:r>
              <a:rPr lang="en-US" sz="2600" dirty="0" smtClean="0"/>
              <a:t>, you may just include the page number (p.52). </a:t>
            </a:r>
          </a:p>
          <a:p>
            <a:r>
              <a:rPr lang="en-US" sz="2600" dirty="0" smtClean="0"/>
              <a:t>If you use sources other than those in </a:t>
            </a:r>
            <a:r>
              <a:rPr lang="en-US" sz="2600" u="sng" dirty="0" smtClean="0"/>
              <a:t>The Blair Reader</a:t>
            </a:r>
            <a:r>
              <a:rPr lang="en-US" sz="2600" dirty="0" smtClean="0"/>
              <a:t>, provide a list of References at the end of your paper.</a:t>
            </a:r>
            <a:endParaRPr lang="en-US" sz="2600" dirty="0"/>
          </a:p>
        </p:txBody>
      </p:sp>
    </p:spTree>
    <p:extLst>
      <p:ext uri="{BB962C8B-B14F-4D97-AF65-F5344CB8AC3E}">
        <p14:creationId xmlns:p14="http://schemas.microsoft.com/office/powerpoint/2010/main" val="4022239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685800" y="1524000"/>
            <a:ext cx="8229600" cy="4525963"/>
          </a:xfrm>
        </p:spPr>
        <p:txBody>
          <a:bodyPr/>
          <a:lstStyle/>
          <a:p>
            <a:r>
              <a:rPr lang="en-US" sz="2600" dirty="0" smtClean="0"/>
              <a:t>Citing sources can help provide support and evidence for your paper; they can make your argument stronger.</a:t>
            </a:r>
          </a:p>
          <a:p>
            <a:r>
              <a:rPr lang="en-US" sz="2600" dirty="0" smtClean="0"/>
              <a:t>However, it is important that </a:t>
            </a:r>
            <a:r>
              <a:rPr lang="en-US" sz="2600" u="sng" dirty="0" smtClean="0"/>
              <a:t>your voice </a:t>
            </a:r>
            <a:r>
              <a:rPr lang="en-US" sz="2600" dirty="0" smtClean="0"/>
              <a:t>is the one that comes through the most in the paper.  Voice may also be thought of as your personality as it appears in writing.</a:t>
            </a:r>
          </a:p>
          <a:p>
            <a:r>
              <a:rPr lang="en-US" sz="2600" dirty="0" smtClean="0"/>
              <a:t>Louis </a:t>
            </a:r>
            <a:r>
              <a:rPr lang="en-US" sz="2600" dirty="0" err="1" smtClean="0"/>
              <a:t>Menand</a:t>
            </a:r>
            <a:r>
              <a:rPr lang="en-US" sz="2600" dirty="0" smtClean="0"/>
              <a:t> provides a description of voice: </a:t>
            </a:r>
            <a:r>
              <a:rPr lang="en-US" dirty="0" smtClean="0"/>
              <a:t> </a:t>
            </a:r>
            <a:r>
              <a:rPr lang="en-US" sz="2000" dirty="0" smtClean="0"/>
              <a:t>“Composition is a troublesome, balky, sometimes sleep-depriving business.  What makes it especially so is that the rate of production is beyond the writer’s control.  You have to wait, and what you are waiting for is something inside you to come up with the words.  That something, for writers, is the voice.” (</a:t>
            </a:r>
            <a:r>
              <a:rPr lang="en-US" sz="2000" u="sng" dirty="0" smtClean="0"/>
              <a:t>IF</a:t>
            </a:r>
            <a:r>
              <a:rPr lang="en-US" sz="2000" dirty="0" smtClean="0"/>
              <a:t> p. 199)</a:t>
            </a:r>
            <a:endParaRPr lang="en-US" sz="2000" dirty="0"/>
          </a:p>
        </p:txBody>
      </p:sp>
    </p:spTree>
    <p:extLst>
      <p:ext uri="{BB962C8B-B14F-4D97-AF65-F5344CB8AC3E}">
        <p14:creationId xmlns:p14="http://schemas.microsoft.com/office/powerpoint/2010/main" val="18277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a:xfrm>
            <a:off x="609600" y="1600200"/>
            <a:ext cx="8229600" cy="4525963"/>
          </a:xfrm>
        </p:spPr>
        <p:txBody>
          <a:bodyPr/>
          <a:lstStyle/>
          <a:p>
            <a:r>
              <a:rPr lang="en-US" dirty="0" smtClean="0"/>
              <a:t>Paraphrasing is another way to avoid plagiarism.  </a:t>
            </a:r>
          </a:p>
          <a:p>
            <a:r>
              <a:rPr lang="en-US" dirty="0" smtClean="0"/>
              <a:t>When you paraphrase, you should:</a:t>
            </a:r>
          </a:p>
          <a:p>
            <a:pPr lvl="1"/>
            <a:r>
              <a:rPr lang="en-US" dirty="0" smtClean="0"/>
              <a:t>Substitutes synonyms for original words</a:t>
            </a:r>
          </a:p>
          <a:p>
            <a:pPr lvl="1"/>
            <a:r>
              <a:rPr lang="en-US" dirty="0" smtClean="0"/>
              <a:t>Change the structure of the sentence</a:t>
            </a:r>
          </a:p>
          <a:p>
            <a:pPr lvl="1"/>
            <a:endParaRPr lang="en-US" dirty="0" smtClean="0"/>
          </a:p>
          <a:p>
            <a:r>
              <a:rPr lang="en-US" sz="2800" dirty="0">
                <a:hlinkClick r:id="rId2"/>
              </a:rPr>
              <a:t>http://owl.english.purdue.edu/owl/resource/619/01</a:t>
            </a:r>
            <a:r>
              <a:rPr lang="en-US" sz="2800" dirty="0" smtClean="0">
                <a:hlinkClick r:id="rId2"/>
              </a:rPr>
              <a:t>/</a:t>
            </a:r>
            <a:r>
              <a:rPr lang="en-US" sz="2800" dirty="0" smtClean="0"/>
              <a:t> (the following exercises can be found at this website)</a:t>
            </a:r>
            <a:endParaRPr lang="en-US" sz="2800" dirty="0" smtClean="0"/>
          </a:p>
          <a:p>
            <a:endParaRPr lang="en-US" sz="2800" dirty="0" smtClean="0"/>
          </a:p>
          <a:p>
            <a:endParaRPr lang="en-US" dirty="0" smtClean="0"/>
          </a:p>
        </p:txBody>
      </p:sp>
    </p:spTree>
    <p:extLst>
      <p:ext uri="{BB962C8B-B14F-4D97-AF65-F5344CB8AC3E}">
        <p14:creationId xmlns:p14="http://schemas.microsoft.com/office/powerpoint/2010/main" val="780951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382000" cy="6400800"/>
          </a:xfrm>
        </p:spPr>
        <p:txBody>
          <a:bodyPr/>
          <a:lstStyle/>
          <a:p>
            <a:r>
              <a:rPr lang="en-US" sz="2400" b="1" dirty="0"/>
              <a:t>Original:  </a:t>
            </a:r>
            <a:r>
              <a:rPr lang="en-US" sz="2000" dirty="0" smtClean="0"/>
              <a:t>Students </a:t>
            </a:r>
            <a:r>
              <a:rPr lang="en-US" sz="2000" dirty="0"/>
              <a:t>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a:t>
            </a:r>
            <a:r>
              <a:rPr lang="en-US" sz="2000" u="sng" dirty="0"/>
              <a:t>Writing Research Papers</a:t>
            </a:r>
            <a:r>
              <a:rPr lang="en-US" sz="2000" dirty="0"/>
              <a:t>. 2nd ed. (1976): 46-47.</a:t>
            </a:r>
            <a:endParaRPr lang="en-US" sz="2000" dirty="0" smtClean="0"/>
          </a:p>
          <a:p>
            <a:r>
              <a:rPr lang="en-US" sz="2400" b="1" dirty="0" smtClean="0"/>
              <a:t>Plagiarism:  </a:t>
            </a:r>
            <a:r>
              <a:rPr lang="en-US" sz="2000" dirty="0"/>
              <a:t>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r>
              <a:rPr lang="en-US" sz="2000" dirty="0" smtClean="0"/>
              <a:t>.</a:t>
            </a:r>
          </a:p>
          <a:p>
            <a:r>
              <a:rPr lang="en-US" sz="2400" b="1" dirty="0" smtClean="0"/>
              <a:t>Paraphrase:  </a:t>
            </a:r>
            <a:r>
              <a:rPr lang="en-US" sz="2000" dirty="0"/>
              <a:t>In research papers students often quote excessively, failing to keep quoted material down to a desirable level. Since the problem usually originates during note taking, it is essential to minimize the material recorded verbatim (Lester 46-47</a:t>
            </a:r>
            <a:r>
              <a:rPr lang="en-US" sz="2000" dirty="0" smtClean="0"/>
              <a:t>).</a:t>
            </a:r>
          </a:p>
          <a:p>
            <a:r>
              <a:rPr lang="en-US" sz="2400" b="1" dirty="0" smtClean="0"/>
              <a:t>Summary:  </a:t>
            </a:r>
            <a:r>
              <a:rPr lang="en-US" sz="2000" dirty="0"/>
              <a:t>Students should take just a few notes in direct quotation from sources to help minimize the amount of quoted material in a research paper (Lester 46-47</a:t>
            </a:r>
            <a:r>
              <a:rPr lang="en-US" sz="2000" dirty="0" smtClean="0"/>
              <a:t>).</a:t>
            </a:r>
            <a:endParaRPr lang="en-US" sz="2000" b="1" dirty="0"/>
          </a:p>
        </p:txBody>
      </p:sp>
    </p:spTree>
    <p:extLst>
      <p:ext uri="{BB962C8B-B14F-4D97-AF65-F5344CB8AC3E}">
        <p14:creationId xmlns:p14="http://schemas.microsoft.com/office/powerpoint/2010/main" val="375062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8229600" cy="5745163"/>
          </a:xfrm>
        </p:spPr>
        <p:txBody>
          <a:bodyPr/>
          <a:lstStyle/>
          <a:p>
            <a:pPr marL="514350" lvl="0" indent="-514350">
              <a:buFont typeface="+mj-lt"/>
              <a:buAutoNum type="arabicPeriod"/>
            </a:pPr>
            <a:r>
              <a:rPr lang="en-US" sz="2800" dirty="0"/>
              <a:t>"The Antarctic is the vast source of cold on our planet, just as the sun is the source of our heat, and it exerts tremendous control on our climate," [Jacques] Cousteau told the camera. "The cold ocean water around Antarctica flows north to mix with warmer water from the tropics, and its </a:t>
            </a:r>
            <a:r>
              <a:rPr lang="en-US" sz="2800" dirty="0" err="1"/>
              <a:t>upwellings</a:t>
            </a:r>
            <a:r>
              <a:rPr lang="en-US" sz="2800" dirty="0"/>
              <a:t> help to cool both the surface water and our atmosphere. Yet the fragility of this regulating system is now threatened by human activity." From "Captain Cousteau," Audubon (May 1990):17. </a:t>
            </a:r>
          </a:p>
          <a:p>
            <a:endParaRPr lang="en-US" dirty="0"/>
          </a:p>
        </p:txBody>
      </p:sp>
    </p:spTree>
    <p:extLst>
      <p:ext uri="{BB962C8B-B14F-4D97-AF65-F5344CB8AC3E}">
        <p14:creationId xmlns:p14="http://schemas.microsoft.com/office/powerpoint/2010/main" val="237645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30008169">
  <a:themeElements>
    <a:clrScheme name="Lined Pap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ned Pap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ined Pap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ned Pap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ned Pap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ned Pap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ned Pap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ned Pap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ned Pap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ned Pap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ned Pap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ned Pap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ned Pap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ned Pap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2DD55D-B070-4968-9580-DDC59FCFEC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TS030008169</Template>
  <TotalTime>181</TotalTime>
  <Words>1142</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TS030008169</vt:lpstr>
      <vt:lpstr>Plagiarism</vt:lpstr>
      <vt:lpstr>What is Plagiarism?</vt:lpstr>
      <vt:lpstr>Is this plagiarism?</vt:lpstr>
      <vt:lpstr>Self Plagiarism?</vt:lpstr>
      <vt:lpstr>How to Avoid Plagiarism</vt:lpstr>
      <vt:lpstr>Why?</vt:lpstr>
      <vt:lpstr>Paraphrasing</vt:lpstr>
      <vt:lpstr>PowerPoint Presentation</vt:lpstr>
      <vt:lpstr>PowerPoint Presentation</vt:lpstr>
      <vt:lpstr>PowerPoint Presentation</vt:lpstr>
      <vt:lpstr>PowerPoint Presentation</vt:lpstr>
      <vt:lpstr>PowerPoint Presentation</vt:lpstr>
      <vt:lpstr>PowerPoint Presentation</vt:lpstr>
      <vt:lpstr>Possible Answers</vt:lpstr>
      <vt:lpstr>Turnitin.com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Alyson</dc:creator>
  <cp:lastModifiedBy>Alyson</cp:lastModifiedBy>
  <cp:revision>17</cp:revision>
  <dcterms:created xsi:type="dcterms:W3CDTF">2011-02-21T16:21:58Z</dcterms:created>
  <dcterms:modified xsi:type="dcterms:W3CDTF">2011-03-10T21:49:41Z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TC300081699990</vt:lpwstr>
  </property>
</Properties>
</file>