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1"/>
  </p:sldMasterIdLst>
  <p:notesMasterIdLst>
    <p:notesMasterId r:id="rId40"/>
  </p:notesMasterIdLst>
  <p:sldIdLst>
    <p:sldId id="256" r:id="rId2"/>
    <p:sldId id="298" r:id="rId3"/>
    <p:sldId id="299" r:id="rId4"/>
    <p:sldId id="301" r:id="rId5"/>
    <p:sldId id="300" r:id="rId6"/>
    <p:sldId id="303" r:id="rId7"/>
    <p:sldId id="257" r:id="rId8"/>
    <p:sldId id="307" r:id="rId9"/>
    <p:sldId id="312" r:id="rId10"/>
    <p:sldId id="310" r:id="rId11"/>
    <p:sldId id="311" r:id="rId12"/>
    <p:sldId id="319" r:id="rId13"/>
    <p:sldId id="313" r:id="rId14"/>
    <p:sldId id="314" r:id="rId15"/>
    <p:sldId id="315" r:id="rId16"/>
    <p:sldId id="316" r:id="rId17"/>
    <p:sldId id="317" r:id="rId18"/>
    <p:sldId id="318"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9" r:id="rId38"/>
    <p:sldId id="338" r:id="rId39"/>
  </p:sldIdLst>
  <p:sldSz cx="9144000" cy="6858000" type="screen4x3"/>
  <p:notesSz cx="6858000" cy="9144000"/>
  <p:defaultTextStyle>
    <a:defPPr>
      <a:defRPr lang="en-US"/>
    </a:defPPr>
    <a:lvl1pPr algn="ctr" rtl="0" eaLnBrk="0" fontAlgn="base" hangingPunct="0">
      <a:spcBef>
        <a:spcPct val="0"/>
      </a:spcBef>
      <a:spcAft>
        <a:spcPct val="0"/>
      </a:spcAft>
      <a:defRPr kern="1200">
        <a:solidFill>
          <a:schemeClr val="tx1"/>
        </a:solidFill>
        <a:latin typeface="Arial" charset="0"/>
        <a:ea typeface="+mn-ea"/>
        <a:cs typeface="+mn-cs"/>
      </a:defRPr>
    </a:lvl1pPr>
    <a:lvl2pPr marL="457200" algn="ctr" rtl="0" eaLnBrk="0" fontAlgn="base" hangingPunct="0">
      <a:spcBef>
        <a:spcPct val="0"/>
      </a:spcBef>
      <a:spcAft>
        <a:spcPct val="0"/>
      </a:spcAft>
      <a:defRPr kern="1200">
        <a:solidFill>
          <a:schemeClr val="tx1"/>
        </a:solidFill>
        <a:latin typeface="Arial" charset="0"/>
        <a:ea typeface="+mn-ea"/>
        <a:cs typeface="+mn-cs"/>
      </a:defRPr>
    </a:lvl2pPr>
    <a:lvl3pPr marL="914400" algn="ctr" rtl="0" eaLnBrk="0" fontAlgn="base" hangingPunct="0">
      <a:spcBef>
        <a:spcPct val="0"/>
      </a:spcBef>
      <a:spcAft>
        <a:spcPct val="0"/>
      </a:spcAft>
      <a:defRPr kern="1200">
        <a:solidFill>
          <a:schemeClr val="tx1"/>
        </a:solidFill>
        <a:latin typeface="Arial" charset="0"/>
        <a:ea typeface="+mn-ea"/>
        <a:cs typeface="+mn-cs"/>
      </a:defRPr>
    </a:lvl3pPr>
    <a:lvl4pPr marL="1371600" algn="ctr" rtl="0" eaLnBrk="0" fontAlgn="base" hangingPunct="0">
      <a:spcBef>
        <a:spcPct val="0"/>
      </a:spcBef>
      <a:spcAft>
        <a:spcPct val="0"/>
      </a:spcAft>
      <a:defRPr kern="1200">
        <a:solidFill>
          <a:schemeClr val="tx1"/>
        </a:solidFill>
        <a:latin typeface="Arial" charset="0"/>
        <a:ea typeface="+mn-ea"/>
        <a:cs typeface="+mn-cs"/>
      </a:defRPr>
    </a:lvl4pPr>
    <a:lvl5pPr marL="1828800" algn="ctr"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32" autoAdjust="0"/>
    <p:restoredTop sz="84354" autoAdjust="0"/>
  </p:normalViewPr>
  <p:slideViewPr>
    <p:cSldViewPr>
      <p:cViewPr varScale="1">
        <p:scale>
          <a:sx n="74" d="100"/>
          <a:sy n="74" d="100"/>
        </p:scale>
        <p:origin x="-1068"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ea typeface="굴림" charset="-127"/>
              </a:defRPr>
            </a:lvl1pPr>
          </a:lstStyle>
          <a:p>
            <a:endParaRPr lang="en-US" altLang="ko-KR"/>
          </a:p>
        </p:txBody>
      </p:sp>
      <p:sp>
        <p:nvSpPr>
          <p:cNvPr id="839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ea typeface="굴림" charset="-127"/>
              </a:defRPr>
            </a:lvl1pPr>
          </a:lstStyle>
          <a:p>
            <a:endParaRPr lang="en-US" altLang="ko-KR"/>
          </a:p>
        </p:txBody>
      </p:sp>
      <p:sp>
        <p:nvSpPr>
          <p:cNvPr id="8397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39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p>
        </p:txBody>
      </p:sp>
      <p:sp>
        <p:nvSpPr>
          <p:cNvPr id="839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ea typeface="굴림" charset="-127"/>
              </a:defRPr>
            </a:lvl1pPr>
          </a:lstStyle>
          <a:p>
            <a:endParaRPr lang="en-US" altLang="ko-KR"/>
          </a:p>
        </p:txBody>
      </p:sp>
      <p:sp>
        <p:nvSpPr>
          <p:cNvPr id="839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a typeface="굴림" charset="-127"/>
              </a:defRPr>
            </a:lvl1pPr>
          </a:lstStyle>
          <a:p>
            <a:fld id="{21B215E6-5316-4652-A100-AC1467BD38FD}" type="slidenum">
              <a:rPr lang="ko-KR" altLang="en-US"/>
              <a:pPr/>
              <a:t>‹#›</a:t>
            </a:fld>
            <a:endParaRPr lang="en-US" altLang="ko-KR"/>
          </a:p>
        </p:txBody>
      </p:sp>
    </p:spTree>
    <p:extLst>
      <p:ext uri="{BB962C8B-B14F-4D97-AF65-F5344CB8AC3E}">
        <p14:creationId xmlns:p14="http://schemas.microsoft.com/office/powerpoint/2010/main" val="32795747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96F4CE4-6A4F-401D-BBCC-1D4C44F0A561}" type="slidenum">
              <a:rPr lang="ko-KR" altLang="en-US"/>
              <a:pPr/>
              <a:t>1</a:t>
            </a:fld>
            <a:endParaRPr lang="en-US" altLang="ko-KR"/>
          </a:p>
        </p:txBody>
      </p:sp>
      <p:sp>
        <p:nvSpPr>
          <p:cNvPr id="88066" name="Rectangle 2"/>
          <p:cNvSpPr>
            <a:spLocks noRot="1" noChangeArrowheads="1" noTextEdit="1"/>
          </p:cNvSpPr>
          <p:nvPr>
            <p:ph type="sldImg"/>
          </p:nvPr>
        </p:nvSpPr>
        <p:spPr>
          <a:ln/>
        </p:spPr>
      </p:sp>
      <p:sp>
        <p:nvSpPr>
          <p:cNvPr id="88067" name="Rectangle 3"/>
          <p:cNvSpPr>
            <a:spLocks noGrp="1" noChangeArrowheads="1"/>
          </p:cNvSpPr>
          <p:nvPr>
            <p:ph type="body" idx="1"/>
          </p:nvPr>
        </p:nvSpPr>
        <p:spPr/>
        <p:txBody>
          <a:bodyPr/>
          <a:lstStyle/>
          <a:p>
            <a:r>
              <a:rPr lang="en-US" altLang="ko-KR">
                <a:ea typeface="굴림" charset="-127"/>
              </a:rPr>
              <a:t>Today we, margarita, alyson, jenny will talk out SLA in the HEAD </a:t>
            </a:r>
          </a:p>
          <a:p>
            <a:r>
              <a:rPr lang="en-US" altLang="ko-KR">
                <a:ea typeface="굴림" charset="-127"/>
              </a:rPr>
              <a:t>We have been working on this project since I picked up the first on the lottery. At the very first beginning it was hard to organize three sessions, but we became a profession about this topic. so welcome to the world of SLA in the HEAD. let me get started.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A342348-CAA8-4641-AE4C-9E901ED6E273}" type="slidenum">
              <a:rPr lang="ko-KR" altLang="en-US"/>
              <a:pPr/>
              <a:t>20</a:t>
            </a:fld>
            <a:endParaRPr lang="en-US" altLang="ko-KR"/>
          </a:p>
        </p:txBody>
      </p:sp>
      <p:sp>
        <p:nvSpPr>
          <p:cNvPr id="11571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15715" name="Notes Placeholder 2"/>
          <p:cNvSpPr>
            <a:spLocks noGrp="1"/>
          </p:cNvSpPr>
          <p:nvPr>
            <p:ph type="body" idx="1"/>
          </p:nvPr>
        </p:nvSpPr>
        <p:spPr/>
        <p:txBody>
          <a:bodyPr/>
          <a:lstStyle/>
          <a:p>
            <a:pPr>
              <a:spcBef>
                <a:spcPct val="0"/>
              </a:spcBef>
            </a:pPr>
            <a:endParaRPr lang="ko-KR" altLang="en-US">
              <a:ea typeface="굴림" charset="-127"/>
            </a:endParaRPr>
          </a:p>
          <a:p>
            <a:pPr>
              <a:spcBef>
                <a:spcPct val="0"/>
              </a:spcBef>
              <a:buFontTx/>
              <a:buChar char="•"/>
            </a:pPr>
            <a:endParaRPr lang="ko-KR" altLang="en-US">
              <a:ea typeface="굴림" charset="-127"/>
            </a:endParaRPr>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7FFD05F3-10F4-4423-A576-C10CAB727970}" type="slidenum">
              <a:rPr lang="ko-KR" altLang="en-US" sz="1200">
                <a:ea typeface="굴림" charset="-127"/>
                <a:cs typeface="Arial" charset="0"/>
              </a:rPr>
              <a:pPr algn="r" eaLnBrk="1" hangingPunct="1"/>
              <a:t>20</a:t>
            </a:fld>
            <a:endParaRPr lang="en-US" altLang="ko-KR" sz="1200">
              <a:ea typeface="굴림" charset="-127"/>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FA2559E-F61D-4AE3-BA1D-0A161857517F}" type="slidenum">
              <a:rPr lang="ko-KR" altLang="en-US"/>
              <a:pPr/>
              <a:t>22</a:t>
            </a:fld>
            <a:endParaRPr lang="en-US" altLang="ko-KR"/>
          </a:p>
        </p:txBody>
      </p:sp>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p:txBody>
          <a:bodyPr/>
          <a:lstStyle/>
          <a:p>
            <a:r>
              <a:rPr lang="en-US" altLang="ko-KR">
                <a:ea typeface="굴림" charset="-127"/>
              </a:rPr>
              <a:t>A</a:t>
            </a:r>
          </a:p>
        </p:txBody>
      </p:sp>
      <p:sp>
        <p:nvSpPr>
          <p:cNvPr id="1187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FE93F893-26B4-4BF5-B36E-1DE94BC2C666}" type="slidenum">
              <a:rPr lang="ko-KR" altLang="en-US" sz="1200">
                <a:ea typeface="굴림" charset="-127"/>
                <a:cs typeface="Arial" charset="0"/>
              </a:rPr>
              <a:pPr algn="r" eaLnBrk="1" hangingPunct="1"/>
              <a:t>22</a:t>
            </a:fld>
            <a:endParaRPr lang="en-US" altLang="ko-KR" sz="1200">
              <a:ea typeface="굴림" charset="-127"/>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0D1B981-C1B4-4ABF-9D47-483ECD798980}" type="slidenum">
              <a:rPr lang="ko-KR" altLang="en-US"/>
              <a:pPr/>
              <a:t>23</a:t>
            </a:fld>
            <a:endParaRPr lang="en-US" altLang="ko-KR"/>
          </a:p>
        </p:txBody>
      </p:sp>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p:txBody>
          <a:bodyPr/>
          <a:lstStyle/>
          <a:p>
            <a:endParaRPr lang="ko-KR" altLang="en-US">
              <a:ea typeface="굴림" charset="-127"/>
            </a:endParaRPr>
          </a:p>
        </p:txBody>
      </p:sp>
      <p:sp>
        <p:nvSpPr>
          <p:cNvPr id="12083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DD3CEB32-226A-4B93-A19A-379D4B84134E}" type="slidenum">
              <a:rPr lang="ko-KR" altLang="en-US" sz="1200">
                <a:ea typeface="굴림" charset="-127"/>
                <a:cs typeface="Arial" charset="0"/>
              </a:rPr>
              <a:pPr algn="r" eaLnBrk="1" hangingPunct="1"/>
              <a:t>23</a:t>
            </a:fld>
            <a:endParaRPr lang="en-US" altLang="ko-KR" sz="1200">
              <a:ea typeface="굴림" charset="-127"/>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A0ACB89-E7CB-46B0-A357-0FF1182731B0}" type="slidenum">
              <a:rPr lang="ko-KR" altLang="en-US"/>
              <a:pPr/>
              <a:t>24</a:t>
            </a:fld>
            <a:endParaRPr lang="en-US" altLang="ko-KR"/>
          </a:p>
        </p:txBody>
      </p:sp>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p:txBody>
          <a:bodyPr/>
          <a:lstStyle/>
          <a:p>
            <a:endParaRPr lang="ko-KR" altLang="en-US">
              <a:ea typeface="굴림" charset="-127"/>
            </a:endParaRPr>
          </a:p>
        </p:txBody>
      </p:sp>
      <p:sp>
        <p:nvSpPr>
          <p:cNvPr id="1228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A0C5C937-B73C-43F5-939D-0269694FB6D1}" type="slidenum">
              <a:rPr lang="ko-KR" altLang="en-US" sz="1200">
                <a:ea typeface="굴림" charset="-127"/>
                <a:cs typeface="Arial" charset="0"/>
              </a:rPr>
              <a:pPr algn="r" eaLnBrk="1" hangingPunct="1"/>
              <a:t>24</a:t>
            </a:fld>
            <a:endParaRPr lang="en-US" altLang="ko-KR" sz="1200">
              <a:ea typeface="굴림" charset="-127"/>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D97E498-DD5E-4AFA-8FF4-E66C3ED28CEC}" type="slidenum">
              <a:rPr lang="ko-KR" altLang="en-US"/>
              <a:pPr/>
              <a:t>25</a:t>
            </a:fld>
            <a:endParaRPr lang="en-US" altLang="ko-KR"/>
          </a:p>
        </p:txBody>
      </p:sp>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p:txBody>
          <a:bodyPr/>
          <a:lstStyle/>
          <a:p>
            <a:r>
              <a:rPr lang="en-US" altLang="ko-KR">
                <a:ea typeface="굴림" charset="-127"/>
              </a:rPr>
              <a:t>A</a:t>
            </a:r>
          </a:p>
        </p:txBody>
      </p:sp>
      <p:sp>
        <p:nvSpPr>
          <p:cNvPr id="1249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23AFBA81-5B35-4ACF-B024-917F9D3F699A}" type="slidenum">
              <a:rPr lang="ko-KR" altLang="en-US" sz="1200">
                <a:ea typeface="굴림" charset="-127"/>
                <a:cs typeface="Arial" charset="0"/>
              </a:rPr>
              <a:pPr algn="r" eaLnBrk="1" hangingPunct="1"/>
              <a:t>25</a:t>
            </a:fld>
            <a:endParaRPr lang="en-US" altLang="ko-KR" sz="1200">
              <a:ea typeface="굴림" charset="-127"/>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528F2C9-F653-4CDF-AD9E-396CE08AD191}" type="slidenum">
              <a:rPr lang="ko-KR" altLang="en-US"/>
              <a:pPr/>
              <a:t>26</a:t>
            </a:fld>
            <a:endParaRPr lang="en-US" altLang="ko-KR"/>
          </a:p>
        </p:txBody>
      </p:sp>
      <p:sp>
        <p:nvSpPr>
          <p:cNvPr id="12697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26979" name="Notes Placeholder 2"/>
          <p:cNvSpPr>
            <a:spLocks noGrp="1"/>
          </p:cNvSpPr>
          <p:nvPr>
            <p:ph type="body" idx="1"/>
          </p:nvPr>
        </p:nvSpPr>
        <p:spPr/>
        <p:txBody>
          <a:bodyPr/>
          <a:lstStyle/>
          <a:p>
            <a:endParaRPr lang="ko-KR" altLang="en-US">
              <a:ea typeface="굴림" charset="-127"/>
            </a:endParaRPr>
          </a:p>
        </p:txBody>
      </p:sp>
      <p:sp>
        <p:nvSpPr>
          <p:cNvPr id="1269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8B02B858-ED0B-4860-B4AD-4F5AAEADBD18}" type="slidenum">
              <a:rPr lang="ko-KR" altLang="en-US" sz="1200">
                <a:ea typeface="굴림" charset="-127"/>
                <a:cs typeface="Arial" charset="0"/>
              </a:rPr>
              <a:pPr algn="r" eaLnBrk="1" hangingPunct="1"/>
              <a:t>26</a:t>
            </a:fld>
            <a:endParaRPr lang="en-US" altLang="ko-KR" sz="1200">
              <a:ea typeface="굴림" charset="-127"/>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B80A5FE-0D38-49C7-9C4D-561FE5B5581F}" type="slidenum">
              <a:rPr lang="ko-KR" altLang="en-US"/>
              <a:pPr/>
              <a:t>27</a:t>
            </a:fld>
            <a:endParaRPr lang="en-US" altLang="ko-KR"/>
          </a:p>
        </p:txBody>
      </p:sp>
      <p:sp>
        <p:nvSpPr>
          <p:cNvPr id="12902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29027" name="Notes Placeholder 2"/>
          <p:cNvSpPr>
            <a:spLocks noGrp="1"/>
          </p:cNvSpPr>
          <p:nvPr>
            <p:ph type="body" idx="1"/>
          </p:nvPr>
        </p:nvSpPr>
        <p:spPr/>
        <p:txBody>
          <a:bodyPr/>
          <a:lstStyle/>
          <a:p>
            <a:pPr>
              <a:spcBef>
                <a:spcPct val="0"/>
              </a:spcBef>
            </a:pPr>
            <a:r>
              <a:rPr lang="en-US" altLang="ko-KR">
                <a:ea typeface="굴림" charset="-127"/>
              </a:rPr>
              <a:t>A</a:t>
            </a:r>
          </a:p>
        </p:txBody>
      </p:sp>
      <p:sp>
        <p:nvSpPr>
          <p:cNvPr id="12902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F166387B-8570-4E59-8851-C1CEA7A748CF}" type="slidenum">
              <a:rPr lang="ko-KR" altLang="en-US" sz="1200">
                <a:ea typeface="굴림" charset="-127"/>
                <a:cs typeface="Arial" charset="0"/>
              </a:rPr>
              <a:pPr algn="r" eaLnBrk="1" hangingPunct="1"/>
              <a:t>27</a:t>
            </a:fld>
            <a:endParaRPr lang="en-US" altLang="ko-KR" sz="1200">
              <a:ea typeface="굴림" charset="-127"/>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DC1480B-D96F-47CB-9A7C-DB8FD5B1501D}" type="slidenum">
              <a:rPr lang="ko-KR" altLang="en-US"/>
              <a:pPr/>
              <a:t>28</a:t>
            </a:fld>
            <a:endParaRPr lang="en-US" altLang="ko-KR"/>
          </a:p>
        </p:txBody>
      </p:sp>
      <p:sp>
        <p:nvSpPr>
          <p:cNvPr id="13107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31075" name="Notes Placeholder 2"/>
          <p:cNvSpPr>
            <a:spLocks noGrp="1"/>
          </p:cNvSpPr>
          <p:nvPr>
            <p:ph type="body" idx="1"/>
          </p:nvPr>
        </p:nvSpPr>
        <p:spPr/>
        <p:txBody>
          <a:bodyPr/>
          <a:lstStyle/>
          <a:p>
            <a:pPr>
              <a:spcBef>
                <a:spcPct val="0"/>
              </a:spcBef>
            </a:pPr>
            <a:r>
              <a:rPr lang="en-US" altLang="ko-KR">
                <a:ea typeface="굴림" charset="-127"/>
              </a:rPr>
              <a:t>A</a:t>
            </a:r>
          </a:p>
        </p:txBody>
      </p:sp>
      <p:sp>
        <p:nvSpPr>
          <p:cNvPr id="1310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D554DFB9-FD77-4851-8994-69F820D51805}" type="slidenum">
              <a:rPr lang="ko-KR" altLang="en-US" sz="1200">
                <a:ea typeface="굴림" charset="-127"/>
                <a:cs typeface="Arial" charset="0"/>
              </a:rPr>
              <a:pPr algn="r" eaLnBrk="1" hangingPunct="1"/>
              <a:t>28</a:t>
            </a:fld>
            <a:endParaRPr lang="en-US" altLang="ko-KR" sz="1200">
              <a:ea typeface="굴림" charset="-127"/>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0E66AA0-3831-4382-90B3-BD23FC1CB154}" type="slidenum">
              <a:rPr lang="ko-KR" altLang="en-US"/>
              <a:pPr/>
              <a:t>30</a:t>
            </a:fld>
            <a:endParaRPr lang="en-US" altLang="ko-KR"/>
          </a:p>
        </p:txBody>
      </p:sp>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p:txBody>
          <a:bodyPr/>
          <a:lstStyle/>
          <a:p>
            <a:r>
              <a:rPr lang="en-US" altLang="ko-KR">
                <a:ea typeface="굴림" charset="-127"/>
              </a:rPr>
              <a:t>Reference needed</a:t>
            </a:r>
          </a:p>
        </p:txBody>
      </p:sp>
      <p:sp>
        <p:nvSpPr>
          <p:cNvPr id="1341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AE4D76F3-C458-483F-BD98-7F0E87B86996}" type="slidenum">
              <a:rPr lang="ko-KR" altLang="en-US" sz="1200">
                <a:ea typeface="굴림" charset="-127"/>
                <a:cs typeface="Arial" charset="0"/>
              </a:rPr>
              <a:pPr algn="r" eaLnBrk="1" hangingPunct="1"/>
              <a:t>30</a:t>
            </a:fld>
            <a:endParaRPr lang="en-US" altLang="ko-KR" sz="1200">
              <a:ea typeface="굴림" charset="-127"/>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2406CA3-F401-486C-A5AA-B326AC7F93B3}" type="slidenum">
              <a:rPr lang="ko-KR" altLang="en-US"/>
              <a:pPr/>
              <a:t>31</a:t>
            </a:fld>
            <a:endParaRPr lang="en-US" altLang="ko-KR"/>
          </a:p>
        </p:txBody>
      </p:sp>
      <p:sp>
        <p:nvSpPr>
          <p:cNvPr id="13619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36195" name="Notes Placeholder 2"/>
          <p:cNvSpPr>
            <a:spLocks noGrp="1"/>
          </p:cNvSpPr>
          <p:nvPr>
            <p:ph type="body" idx="1"/>
          </p:nvPr>
        </p:nvSpPr>
        <p:spPr/>
        <p:txBody>
          <a:bodyPr/>
          <a:lstStyle/>
          <a:p>
            <a:pPr>
              <a:spcBef>
                <a:spcPct val="0"/>
              </a:spcBef>
              <a:buFontTx/>
              <a:buChar char="•"/>
            </a:pPr>
            <a:r>
              <a:rPr lang="en-US" altLang="ko-KR">
                <a:ea typeface="굴림" charset="-127"/>
              </a:rPr>
              <a:t>A:</a:t>
            </a:r>
          </a:p>
          <a:p>
            <a:pPr>
              <a:spcBef>
                <a:spcPct val="0"/>
              </a:spcBef>
              <a:buFontTx/>
              <a:buChar char="•"/>
            </a:pPr>
            <a:r>
              <a:rPr lang="en-US" altLang="ko-KR">
                <a:ea typeface="굴림" charset="-127"/>
              </a:rPr>
              <a:t>When a learner produces an incorrect (ungrammatical, incomprehensible, etc.) utterance, must negotiate for meaning, then finally produce the correct version, this leads the learner to acquiring the correct form.</a:t>
            </a:r>
          </a:p>
          <a:p>
            <a:pPr>
              <a:spcBef>
                <a:spcPct val="0"/>
              </a:spcBef>
            </a:pPr>
            <a:r>
              <a:rPr lang="en-US" altLang="ko-KR">
                <a:ea typeface="굴림" charset="-127"/>
              </a:rPr>
              <a:t>Thus, comprehensible output can aid in the acquisition of correct forms.</a:t>
            </a:r>
          </a:p>
          <a:p>
            <a:pPr>
              <a:spcBef>
                <a:spcPct val="0"/>
              </a:spcBef>
              <a:buFontTx/>
              <a:buChar char="•"/>
            </a:pPr>
            <a:endParaRPr lang="en-US" altLang="ko-KR">
              <a:ea typeface="굴림" charset="-127"/>
            </a:endParaRPr>
          </a:p>
          <a:p>
            <a:pPr>
              <a:spcBef>
                <a:spcPct val="0"/>
              </a:spcBef>
              <a:buFontTx/>
              <a:buChar char="•"/>
            </a:pPr>
            <a:r>
              <a:rPr lang="en-US" altLang="ko-KR">
                <a:ea typeface="굴림" charset="-127"/>
              </a:rPr>
              <a:t>that in order for learners to increase their L2 proficiency they need to produce language by speech or writing and to receive feedback on the comprehensibility of their output</a:t>
            </a:r>
          </a:p>
          <a:p>
            <a:pPr>
              <a:spcBef>
                <a:spcPct val="0"/>
              </a:spcBef>
              <a:buFontTx/>
              <a:buChar char="•"/>
            </a:pPr>
            <a:endParaRPr lang="en-US" altLang="ko-KR">
              <a:ea typeface="굴림" charset="-127"/>
            </a:endParaRPr>
          </a:p>
          <a:p>
            <a:r>
              <a:rPr lang="en-US" altLang="ko-KR">
                <a:ea typeface="굴림" charset="-127"/>
              </a:rPr>
              <a:t>Swain (1985) states that in order for learners to increase their second language proficiency they need to produce language via speech or writing and to receive feedback on comprehensibility of their ouput</a:t>
            </a:r>
          </a:p>
          <a:p>
            <a:r>
              <a:rPr lang="en-US" altLang="ko-KR">
                <a:ea typeface="굴림" charset="-127"/>
              </a:rPr>
              <a:t>Points that comprehensible input is a necessary but not sufficient condition for SLA based on long term L2 immersion programs in Canada (swain 1991) found that NNS did as well as NS on measures of receptive skills, but significantly poorer on measures of productive skills</a:t>
            </a:r>
          </a:p>
          <a:p>
            <a:r>
              <a:rPr lang="en-US" altLang="ko-KR">
                <a:ea typeface="굴림" charset="-127"/>
              </a:rPr>
              <a:t>Swain (1993) suggests four ways in which output might aid SLA that input alone could not</a:t>
            </a:r>
          </a:p>
          <a:p>
            <a:r>
              <a:rPr lang="en-US" altLang="ko-KR">
                <a:ea typeface="굴림" charset="-127"/>
              </a:rPr>
              <a:t>Promoting fluency by meaningful language use</a:t>
            </a:r>
          </a:p>
          <a:p>
            <a:r>
              <a:rPr lang="en-US" altLang="ko-KR">
                <a:ea typeface="굴림" charset="-127"/>
              </a:rPr>
              <a:t>Pushing learners to engae in syntactic processing oflangauge</a:t>
            </a:r>
          </a:p>
          <a:p>
            <a:r>
              <a:rPr lang="en-US" altLang="ko-KR">
                <a:ea typeface="굴림" charset="-127"/>
              </a:rPr>
              <a:t>Allowing hypothesis testing as to what works in the L2 interms of appropriacy, correction and understandiability</a:t>
            </a:r>
          </a:p>
          <a:p>
            <a:r>
              <a:rPr lang="en-US" altLang="ko-KR">
                <a:ea typeface="굴림" charset="-127"/>
              </a:rPr>
              <a:t>Providing opportunities for feedback from others in such forms as negotiating meaning or supplying missing words</a:t>
            </a:r>
          </a:p>
          <a:p>
            <a:r>
              <a:rPr lang="en-US" altLang="ko-KR">
                <a:ea typeface="굴림" charset="-127"/>
              </a:rPr>
              <a:t>Group works are better; dictogloss which groups of students work together to reconstruct a text their teacher has read to them. It is effective for encouraging student-studet interaction from</a:t>
            </a:r>
          </a:p>
          <a:p>
            <a:pPr>
              <a:spcBef>
                <a:spcPct val="0"/>
              </a:spcBef>
              <a:buFontTx/>
              <a:buChar char="•"/>
            </a:pPr>
            <a:endParaRPr lang="en-US" altLang="ko-KR">
              <a:ea typeface="굴림" charset="-127"/>
            </a:endParaRPr>
          </a:p>
        </p:txBody>
      </p:sp>
      <p:sp>
        <p:nvSpPr>
          <p:cNvPr id="13619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3C28EB0C-943D-4876-96AA-C6C752F652E2}" type="slidenum">
              <a:rPr lang="ko-KR" altLang="en-US" sz="1200">
                <a:ea typeface="굴림" charset="-127"/>
                <a:cs typeface="Arial" charset="0"/>
              </a:rPr>
              <a:pPr algn="r" eaLnBrk="1" hangingPunct="1"/>
              <a:t>31</a:t>
            </a:fld>
            <a:endParaRPr lang="en-US" altLang="ko-KR" sz="1200">
              <a:ea typeface="굴림" charset="-127"/>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4D4928-AC86-47BE-B731-E82C15F272F4}" type="slidenum">
              <a:rPr lang="ko-KR" altLang="en-US"/>
              <a:pPr/>
              <a:t>2</a:t>
            </a:fld>
            <a:endParaRPr lang="en-US" altLang="ko-KR"/>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p:txBody>
          <a:bodyPr/>
          <a:lstStyle/>
          <a:p>
            <a:r>
              <a:rPr lang="en-US" altLang="ko-KR">
                <a:ea typeface="굴림" charset="-127"/>
              </a:rPr>
              <a:t>As a matter of fact, there are many principles of second language acquisition, which can be divided into three categories one can be Psychological principle Another one is social principle related to sociology. The other is linguistic, which focus on language itself However, each perspectives are somehow related to each other so sla should be taken into consideration in terms of like psycholinguisitcs and social psychology, sociolinguistics something like we had learned the first day of class.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413A205-5DBD-45D7-966B-4413129D62BC}" type="slidenum">
              <a:rPr lang="ko-KR" altLang="en-US"/>
              <a:pPr/>
              <a:t>32</a:t>
            </a:fld>
            <a:endParaRPr lang="en-US" altLang="ko-KR"/>
          </a:p>
        </p:txBody>
      </p:sp>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p:txBody>
          <a:bodyPr/>
          <a:lstStyle/>
          <a:p>
            <a:endParaRPr lang="ko-KR" altLang="en-US">
              <a:ea typeface="굴림" charset="-127"/>
            </a:endParaRPr>
          </a:p>
        </p:txBody>
      </p:sp>
      <p:sp>
        <p:nvSpPr>
          <p:cNvPr id="1382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4E76701A-B161-4914-8921-D7CC8DF37753}" type="slidenum">
              <a:rPr lang="ko-KR" altLang="en-US" sz="1200">
                <a:ea typeface="굴림" charset="-127"/>
                <a:cs typeface="Arial" charset="0"/>
              </a:rPr>
              <a:pPr algn="r" eaLnBrk="1" hangingPunct="1"/>
              <a:t>32</a:t>
            </a:fld>
            <a:endParaRPr lang="en-US" altLang="ko-KR" sz="1200">
              <a:ea typeface="굴림" charset="-127"/>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092A208-BFED-46C9-83D9-105875FAE130}" type="slidenum">
              <a:rPr lang="ko-KR" altLang="en-US"/>
              <a:pPr/>
              <a:t>33</a:t>
            </a:fld>
            <a:endParaRPr lang="en-US" altLang="ko-KR"/>
          </a:p>
        </p:txBody>
      </p:sp>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p:txBody>
          <a:bodyPr/>
          <a:lstStyle/>
          <a:p>
            <a:r>
              <a:rPr lang="en-US" altLang="ko-KR">
                <a:ea typeface="굴림" charset="-127"/>
              </a:rPr>
              <a:t>A</a:t>
            </a:r>
          </a:p>
        </p:txBody>
      </p:sp>
      <p:sp>
        <p:nvSpPr>
          <p:cNvPr id="140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99BDF4FE-A10C-4139-B859-EF67B7E4E69B}" type="slidenum">
              <a:rPr lang="ko-KR" altLang="en-US" sz="1200">
                <a:ea typeface="굴림" charset="-127"/>
                <a:cs typeface="Arial" charset="0"/>
              </a:rPr>
              <a:pPr algn="r" eaLnBrk="1" hangingPunct="1"/>
              <a:t>33</a:t>
            </a:fld>
            <a:endParaRPr lang="en-US" altLang="ko-KR" sz="1200">
              <a:ea typeface="굴림" charset="-127"/>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843FE88B-6D4D-4CE7-AE17-AA37D40CC230}" type="slidenum">
              <a:rPr lang="ko-KR" altLang="en-US"/>
              <a:pPr/>
              <a:t>34</a:t>
            </a:fld>
            <a:endParaRPr lang="en-US" altLang="ko-KR"/>
          </a:p>
        </p:txBody>
      </p:sp>
      <p:sp>
        <p:nvSpPr>
          <p:cNvPr id="142338"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142339" name="Notes Placeholder 2"/>
          <p:cNvSpPr>
            <a:spLocks noGrp="1"/>
          </p:cNvSpPr>
          <p:nvPr>
            <p:ph type="body" idx="1"/>
          </p:nvPr>
        </p:nvSpPr>
        <p:spPr/>
        <p:txBody>
          <a:bodyPr/>
          <a:lstStyle/>
          <a:p>
            <a:pPr>
              <a:spcBef>
                <a:spcPct val="0"/>
              </a:spcBef>
            </a:pPr>
            <a:endParaRPr lang="ko-KR" altLang="en-US">
              <a:ea typeface="굴림" charset="-127"/>
            </a:endParaRPr>
          </a:p>
        </p:txBody>
      </p:sp>
      <p:sp>
        <p:nvSpPr>
          <p:cNvPr id="1423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5F8E2AFF-AA61-4046-AD51-065BED5C8167}" type="slidenum">
              <a:rPr lang="ko-KR" altLang="en-US" sz="1200">
                <a:ea typeface="굴림" charset="-127"/>
                <a:cs typeface="Arial" charset="0"/>
              </a:rPr>
              <a:pPr algn="r" eaLnBrk="1" hangingPunct="1"/>
              <a:t>34</a:t>
            </a:fld>
            <a:endParaRPr lang="en-US" altLang="ko-KR" sz="1200">
              <a:ea typeface="굴림" charset="-127"/>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E9C6B57-074E-4151-9E72-8280A601C6B7}" type="slidenum">
              <a:rPr lang="ko-KR" altLang="en-US"/>
              <a:pPr/>
              <a:t>35</a:t>
            </a:fld>
            <a:endParaRPr lang="en-US" altLang="ko-KR"/>
          </a:p>
        </p:txBody>
      </p:sp>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p:txBody>
          <a:bodyPr/>
          <a:lstStyle/>
          <a:p>
            <a:r>
              <a:rPr lang="en-US" altLang="ko-KR">
                <a:ea typeface="굴림" charset="-127"/>
              </a:rPr>
              <a:t>A</a:t>
            </a:r>
          </a:p>
        </p:txBody>
      </p:sp>
      <p:sp>
        <p:nvSpPr>
          <p:cNvPr id="1443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eaLnBrk="1" hangingPunct="1"/>
            <a:fld id="{B2816126-AA9F-41D4-8D3C-347CECA24ACC}" type="slidenum">
              <a:rPr lang="ko-KR" altLang="en-US" sz="1200">
                <a:ea typeface="굴림" charset="-127"/>
                <a:cs typeface="Arial" charset="0"/>
              </a:rPr>
              <a:pPr algn="r" eaLnBrk="1" hangingPunct="1"/>
              <a:t>35</a:t>
            </a:fld>
            <a:endParaRPr lang="en-US" altLang="ko-KR" sz="1200">
              <a:ea typeface="굴림" charset="-127"/>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F1DF37-AFC1-4ADC-B970-2A97DBFD8362}" type="slidenum">
              <a:rPr lang="ko-KR" altLang="en-US"/>
              <a:pPr/>
              <a:t>3</a:t>
            </a:fld>
            <a:endParaRPr lang="en-US" altLang="ko-KR"/>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ko-KR">
                <a:ea typeface="굴림" charset="-127"/>
              </a:rPr>
              <a:t>So, our first group have been working on how psychological or psycholinguistics aspects work when learning and acquiring second language. and how make it more effective when it comes to SLA. First of all, I will discuss how linguistic input will take place in the head based on Krashen Input hypothesis and then how has it taken up in the field of 1980's how other people get notion from krashen’s theory like why people taking about krashens notion of comprehensible and i will make you guys aware of what are people talking about what are the things they are they are starting to look at. [ENTER]And margarita will explains two key terms related to sla such as interlanguage asserted by elinker and fossilization which has a negative influence on sla. [ENTER]Alyson and jenny will talk about interaction hypothesis, which have a positive impact of sla. [ENTER]And we are gonna talk about two research studies for next two sections, based on the notion that what kind of research questions the other researchers have. we posted one of case study on the ANGEL. In sum, Four piece of puzzles will be presented through tree sections to create a big picture of SLA in the HEAD from 1960s to 1970s. Shall we start?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823E38-A8DC-4B87-9EB0-C7DEF7E32B29}" type="slidenum">
              <a:rPr lang="ko-KR" altLang="en-US"/>
              <a:pPr/>
              <a:t>4</a:t>
            </a:fld>
            <a:endParaRPr lang="en-US" altLang="ko-KR"/>
          </a:p>
        </p:txBody>
      </p:sp>
      <p:sp>
        <p:nvSpPr>
          <p:cNvPr id="92162" name="Rectangle 2"/>
          <p:cNvSpPr>
            <a:spLocks noRot="1" noChangeArrowheads="1" noTextEdit="1"/>
          </p:cNvSpPr>
          <p:nvPr>
            <p:ph type="sldImg"/>
          </p:nvPr>
        </p:nvSpPr>
        <p:spPr>
          <a:ln/>
        </p:spPr>
      </p:sp>
      <p:sp>
        <p:nvSpPr>
          <p:cNvPr id="92163" name="Rectangle 3"/>
          <p:cNvSpPr>
            <a:spLocks noGrp="1" noChangeArrowheads="1"/>
          </p:cNvSpPr>
          <p:nvPr>
            <p:ph type="body" idx="1"/>
          </p:nvPr>
        </p:nvSpPr>
        <p:spPr/>
        <p:txBody>
          <a:bodyPr/>
          <a:lstStyle/>
          <a:p>
            <a:r>
              <a:rPr lang="en-US" altLang="ko-KR">
                <a:ea typeface="굴림" charset="-127"/>
              </a:rPr>
              <a:t>First of all, we need to take a look at how brains work when it comes to acquisition of language in order to understand how the learner acquires a second language and where sla takes places.  The human brain displays a number of phycological and structural characteristics. The process in which language is development into the brain is very complex as you can see on this picture of brain. But I don’t want to go all the way to research each part of brain today like FRONTAL LOBE WERNICK’S AREA because I cannot even read it. But I want to talk little bit about which part of brain is related to language process. </a:t>
            </a:r>
            <a:endParaRPr lang="ko-KR" altLang="en-US">
              <a:ea typeface="굴림" charset="-127"/>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B8FE1D-223F-4D77-A78B-0BFB73076485}" type="slidenum">
              <a:rPr lang="ko-KR" altLang="en-US"/>
              <a:pPr/>
              <a:t>5</a:t>
            </a:fld>
            <a:endParaRPr lang="en-US" altLang="ko-KR"/>
          </a:p>
        </p:txBody>
      </p:sp>
      <p:sp>
        <p:nvSpPr>
          <p:cNvPr id="94210" name="Rectangle 2"/>
          <p:cNvSpPr>
            <a:spLocks noRot="1" noChangeArrowheads="1" noTextEdit="1"/>
          </p:cNvSpPr>
          <p:nvPr>
            <p:ph type="sldImg"/>
          </p:nvPr>
        </p:nvSpPr>
        <p:spPr>
          <a:ln/>
        </p:spPr>
      </p:sp>
      <p:sp>
        <p:nvSpPr>
          <p:cNvPr id="94211" name="Rectangle 3"/>
          <p:cNvSpPr>
            <a:spLocks noGrp="1" noChangeArrowheads="1"/>
          </p:cNvSpPr>
          <p:nvPr>
            <p:ph type="body" idx="1"/>
          </p:nvPr>
        </p:nvSpPr>
        <p:spPr/>
        <p:txBody>
          <a:bodyPr/>
          <a:lstStyle/>
          <a:p>
            <a:r>
              <a:rPr lang="en-US" altLang="ko-KR">
                <a:ea typeface="굴림" charset="-127"/>
              </a:rPr>
              <a:t>Structure of brain can be explained in two parts. One is right hemisphere and the other one is left hemisphere. Language skills are localized in the cortex of the left hemisphere. This information retrieved from krashens second language acquistion and second language learning. So if you dont understand second language or you are in trouble in learning second language, what do you need to do? Knock the left side of your head. You are supposed to laugh at this point.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A8B62E-4B1E-40BC-A670-8686BAF55C7B}" type="slidenum">
              <a:rPr lang="ko-KR" altLang="en-US"/>
              <a:pPr/>
              <a:t>6</a:t>
            </a:fld>
            <a:endParaRPr lang="en-US" altLang="ko-KR"/>
          </a:p>
        </p:txBody>
      </p:sp>
      <p:sp>
        <p:nvSpPr>
          <p:cNvPr id="91138" name="Rectangle 2"/>
          <p:cNvSpPr>
            <a:spLocks noRot="1" noChangeArrowheads="1" noTextEdit="1"/>
          </p:cNvSpPr>
          <p:nvPr>
            <p:ph type="sldImg"/>
          </p:nvPr>
        </p:nvSpPr>
        <p:spPr>
          <a:ln/>
        </p:spPr>
      </p:sp>
      <p:sp>
        <p:nvSpPr>
          <p:cNvPr id="91139" name="Rectangle 3"/>
          <p:cNvSpPr>
            <a:spLocks noGrp="1" noChangeArrowheads="1"/>
          </p:cNvSpPr>
          <p:nvPr>
            <p:ph type="body" idx="1"/>
          </p:nvPr>
        </p:nvSpPr>
        <p:spPr/>
        <p:txBody>
          <a:bodyPr/>
          <a:lstStyle/>
          <a:p>
            <a:r>
              <a:rPr lang="en-US" altLang="ko-KR">
                <a:ea typeface="굴림" charset="-127"/>
              </a:rPr>
              <a:t>Well anyway, then now, I will explain how the left hemispher acquires a second language I mean, how second language acquistion takes place in the head. To create a output, what do we need first? Yeah Input. Language acqusition starts with an input. We acquire language when we understand when we understand what people tell us, when we understand what we read. </a:t>
            </a:r>
          </a:p>
          <a:p>
            <a:endParaRPr lang="en-US" altLang="ko-KR">
              <a:ea typeface="굴림" charset="-127"/>
            </a:endParaRPr>
          </a:p>
          <a:p>
            <a:r>
              <a:rPr lang="en-US" altLang="ko-KR">
                <a:ea typeface="굴림" charset="-127"/>
              </a:rPr>
              <a:t>There have been many studies which one could be good input on</a:t>
            </a:r>
          </a:p>
          <a:p>
            <a:r>
              <a:rPr lang="en-US" altLang="ko-KR">
                <a:ea typeface="굴림" charset="-127"/>
              </a:rPr>
              <a:t>1960s and 1970s. It starts from who? YEAH Stephen Krashen (University of Southern California) is an expert in the field of linguistics, specializing in theories of language acquisition and development. Much of his recent research has involved the study of non-English and bilingual language acquisition. </a:t>
            </a:r>
          </a:p>
          <a:p>
            <a:endParaRPr lang="en-US" altLang="ko-KR">
              <a:ea typeface="굴림" charset="-127"/>
            </a:endParaRPr>
          </a:p>
          <a:p>
            <a:r>
              <a:rPr lang="en-US" altLang="ko-KR">
                <a:ea typeface="굴림" charset="-127"/>
              </a:rPr>
              <a:t>During the past 20 years, he has published well over 100 books and articles and has been invited to deliver over 300 lectures at universities throughout the United States and Canada.This is a brief description of Krashen's widely known and well accepted theory of second language acquisition, which has had a large impact in all areas of second language research and teaching since the 1980s. </a:t>
            </a:r>
            <a:endParaRPr lang="ko-KR" altLang="en-US">
              <a:ea typeface="굴림" charset="-127"/>
            </a:endParaRPr>
          </a:p>
          <a:p>
            <a:endParaRPr lang="ko-KR" altLang="en-US">
              <a:ea typeface="굴림" charset="-127"/>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6DEB87-83CD-4BB8-A55D-465A63094AF7}" type="slidenum">
              <a:rPr lang="ko-KR" altLang="en-US"/>
              <a:pPr/>
              <a:t>7</a:t>
            </a:fld>
            <a:endParaRPr lang="en-US" altLang="ko-KR"/>
          </a:p>
        </p:txBody>
      </p:sp>
      <p:sp>
        <p:nvSpPr>
          <p:cNvPr id="86018" name="Rectangle 2"/>
          <p:cNvSpPr>
            <a:spLocks noRot="1" noChangeArrowheads="1" noTextEdit="1"/>
          </p:cNvSpPr>
          <p:nvPr>
            <p:ph type="sldImg"/>
          </p:nvPr>
        </p:nvSpPr>
        <p:spPr>
          <a:ln/>
        </p:spPr>
      </p:sp>
      <p:sp>
        <p:nvSpPr>
          <p:cNvPr id="86019" name="Rectangle 3"/>
          <p:cNvSpPr>
            <a:spLocks noGrp="1" noChangeArrowheads="1"/>
          </p:cNvSpPr>
          <p:nvPr>
            <p:ph type="body" idx="1"/>
          </p:nvPr>
        </p:nvSpPr>
        <p:spPr/>
        <p:txBody>
          <a:bodyPr/>
          <a:lstStyle/>
          <a:p>
            <a:r>
              <a:rPr lang="en-US" altLang="ko-KR">
                <a:ea typeface="굴림" charset="-127"/>
              </a:rPr>
              <a:t>Ok let have a quick review of his monitor theory, what is it? Based on his theory, he arrested that Language acquisition does not require extensive use of consicos grmmatical rules, and does not requrie tedious drill. </a:t>
            </a:r>
          </a:p>
          <a:p>
            <a:r>
              <a:rPr lang="en-US" altLang="ko-KR">
                <a:ea typeface="굴림" charset="-127"/>
              </a:rPr>
              <a:t>Because Input hypothesis is only concerned with 'acquisition', not 'learning'. According to this hypothesis, the learner improves and progresses along the 'natural order' when he/she receives second language 'input' that is one step beyond his/her current stage of linguistic competence.</a:t>
            </a:r>
            <a:endParaRPr lang="ko-KR" altLang="en-US">
              <a:ea typeface="굴림" charset="-127"/>
            </a:endParaRPr>
          </a:p>
          <a:p>
            <a:endParaRPr lang="en-US" altLang="ko-KR">
              <a:ea typeface="굴림" charset="-127"/>
            </a:endParaRPr>
          </a:p>
          <a:p>
            <a:r>
              <a:rPr lang="en-US" altLang="ko-KR">
                <a:ea typeface="굴림" charset="-127"/>
              </a:rPr>
              <a:t>There are tons of different kinds of input in language acquistion. Then, we need to make distincition between good and bad input, because knocking the left side of your head can not be a good input at all.</a:t>
            </a:r>
          </a:p>
          <a:p>
            <a:r>
              <a:rPr lang="en-US" altLang="ko-KR">
                <a:ea typeface="굴림" charset="-127"/>
              </a:rPr>
              <a:t>and if I speak Korean right now, how many of you can understand? So keep saying korean cannot be an good imput even though I spent tons of time  Let me say input is like rubber ball. Linguistic input or comprehensive input is kind of like me thrawing a rubber at you. Like this is the linguistic input, </a:t>
            </a:r>
            <a:r>
              <a:rPr lang="ko-KR" altLang="en-US">
                <a:ea typeface="굴림" charset="-127"/>
              </a:rPr>
              <a:t>쉭 </a:t>
            </a:r>
            <a:r>
              <a:rPr lang="en-US" altLang="ko-KR">
                <a:ea typeface="굴림" charset="-127"/>
              </a:rPr>
              <a:t>can you get it? No, I need to threw futher in order to make ron react to the ball.  So in order to make sure you can get a ball, I need to say ok this is a baseball I am going to threw away right now, are you ready instead of just thrawing ninety thousand different color ball. This is what Krashen indicate on his Comprehensive Input. If I threw a buch of baseball, we need to make sure students mightneed to push back themselves little bit futher to catch only one of them.</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91B43-FEBB-4BA6-B4EC-23414E60111C}" type="slidenum">
              <a:rPr lang="ko-KR" altLang="en-US"/>
              <a:pPr/>
              <a:t>8</a:t>
            </a:fld>
            <a:endParaRPr lang="en-US" altLang="ko-KR"/>
          </a:p>
        </p:txBody>
      </p:sp>
      <p:sp>
        <p:nvSpPr>
          <p:cNvPr id="84994" name="Rectangle 2"/>
          <p:cNvSpPr>
            <a:spLocks noRot="1"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ko-KR">
                <a:ea typeface="굴림" charset="-127"/>
              </a:rPr>
              <a:t>Based on this concept, Stephen Krashen devised a notion for the kind of input that an ESL student needs in order to make progress in acquiring English. [ENTER] This equation represents a ESL student’s learning. The input or I stands for what the student is learning and the +1 stands for challenging a students one level ahead of his or her current level of proficiency. Clearly, an ESL student cannot cope with or learn from language input that is at </a:t>
            </a:r>
            <a:r>
              <a:rPr lang="en-US" altLang="ko-KR" b="1">
                <a:ea typeface="굴림" charset="-127"/>
              </a:rPr>
              <a:t>i+24</a:t>
            </a:r>
            <a:r>
              <a:rPr lang="en-US" altLang="ko-KR">
                <a:ea typeface="굴림" charset="-127"/>
              </a:rPr>
              <a:t> or </a:t>
            </a:r>
            <a:r>
              <a:rPr lang="en-US" altLang="ko-KR" b="1">
                <a:ea typeface="굴림" charset="-127"/>
              </a:rPr>
              <a:t>i+25</a:t>
            </a:r>
            <a:r>
              <a:rPr lang="en-US" altLang="ko-KR">
                <a:ea typeface="굴림" charset="-127"/>
              </a:rPr>
              <a:t>. The input must be made comprehensible. Indeed, Krashen states that comprehensible input is a sufficient condition for language acquisition. </a:t>
            </a:r>
          </a:p>
          <a:p>
            <a:endParaRPr lang="ko-KR" altLang="en-US">
              <a:ea typeface="굴림" charset="-127"/>
            </a:endParaRPr>
          </a:p>
          <a:p>
            <a:r>
              <a:rPr lang="en-US" altLang="ko-KR">
                <a:ea typeface="굴림" charset="-127"/>
              </a:rPr>
              <a:t>For example, if a learner is at a stage 'i', then acquisition takes place when he/she is exposed to 'Comprehensible Input' that belongs to level 'i + 1'. Since not all of the learners can be at the same level of linguistic competence at the same time, Krashen suggests that </a:t>
            </a:r>
            <a:r>
              <a:rPr lang="en-US" altLang="ko-KR" i="1">
                <a:ea typeface="굴림" charset="-127"/>
              </a:rPr>
              <a:t>natural communicative input</a:t>
            </a:r>
            <a:r>
              <a:rPr lang="en-US" altLang="ko-KR">
                <a:ea typeface="굴림" charset="-127"/>
              </a:rPr>
              <a:t> is the key to designing a syllabus, ensuring in this way that each learner will receive some 'i + 1' input that is appropriate for his/her current stage of linguistic competence. </a:t>
            </a:r>
            <a:endParaRPr lang="ko-KR" altLang="en-US">
              <a:ea typeface="굴림" charset="-127"/>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43D77-6CF2-4AC9-8A78-122A281944C6}" type="slidenum">
              <a:rPr lang="ko-KR" altLang="en-US"/>
              <a:pPr/>
              <a:t>10</a:t>
            </a:fld>
            <a:endParaRPr lang="en-US" altLang="ko-KR"/>
          </a:p>
        </p:txBody>
      </p:sp>
      <p:sp>
        <p:nvSpPr>
          <p:cNvPr id="100354" name="Rectangle 2"/>
          <p:cNvSpPr>
            <a:spLocks noRo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en-US" altLang="ko-KR">
              <a:ea typeface="굴림" charset="-127"/>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23554" name="Group 2"/>
          <p:cNvGrpSpPr>
            <a:grpSpLocks/>
          </p:cNvGrpSpPr>
          <p:nvPr/>
        </p:nvGrpSpPr>
        <p:grpSpPr bwMode="auto">
          <a:xfrm>
            <a:off x="0" y="927100"/>
            <a:ext cx="8991600" cy="4495800"/>
            <a:chOff x="0" y="584"/>
            <a:chExt cx="5664" cy="2832"/>
          </a:xfrm>
        </p:grpSpPr>
        <p:sp>
          <p:nvSpPr>
            <p:cNvPr id="23555" name="AutoShape 3"/>
            <p:cNvSpPr>
              <a:spLocks noChangeArrowheads="1"/>
            </p:cNvSpPr>
            <p:nvPr userDrawn="1"/>
          </p:nvSpPr>
          <p:spPr bwMode="auto">
            <a:xfrm>
              <a:off x="432" y="1304"/>
              <a:ext cx="4656" cy="2112"/>
            </a:xfrm>
            <a:prstGeom prst="roundRect">
              <a:avLst>
                <a:gd name="adj" fmla="val 1666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ko-KR" altLang="en-US" sz="2400">
                <a:latin typeface="Times New Roman" pitchFamily="18" charset="0"/>
                <a:ea typeface="굴림" charset="-127"/>
              </a:endParaRPr>
            </a:p>
          </p:txBody>
        </p:sp>
        <p:sp>
          <p:nvSpPr>
            <p:cNvPr id="23556" name="Rectangle 4"/>
            <p:cNvSpPr>
              <a:spLocks noChangeArrowheads="1"/>
            </p:cNvSpPr>
            <p:nvPr userDrawn="1"/>
          </p:nvSpPr>
          <p:spPr bwMode="blackWhite">
            <a:xfrm>
              <a:off x="144" y="584"/>
              <a:ext cx="4512" cy="624"/>
            </a:xfrm>
            <a:prstGeom prst="rect">
              <a:avLst/>
            </a:prstGeom>
            <a:solidFill>
              <a:schemeClr val="bg1"/>
            </a:solidFill>
            <a:ln w="57150">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ko-KR" altLang="en-US" sz="2400">
                <a:latin typeface="Times New Roman" pitchFamily="18" charset="0"/>
                <a:ea typeface="굴림" charset="-127"/>
              </a:endParaRPr>
            </a:p>
          </p:txBody>
        </p:sp>
        <p:sp>
          <p:nvSpPr>
            <p:cNvPr id="23557" name="AutoShape 5"/>
            <p:cNvSpPr>
              <a:spLocks noChangeArrowheads="1"/>
            </p:cNvSpPr>
            <p:nvPr userDrawn="1"/>
          </p:nvSpPr>
          <p:spPr bwMode="blackWhite">
            <a:xfrm>
              <a:off x="0" y="872"/>
              <a:ext cx="5664" cy="1152"/>
            </a:xfrm>
            <a:custGeom>
              <a:avLst/>
              <a:gdLst>
                <a:gd name="G0" fmla="+- 1000 0 0"/>
                <a:gd name="G1" fmla="+- 1000 0 0"/>
                <a:gd name="G2" fmla="+- G0 0 G1"/>
                <a:gd name="G3" fmla="*/ G1 1 2"/>
                <a:gd name="G4" fmla="+- G0 0 G3"/>
                <a:gd name="T0" fmla="*/ 0 w 1000"/>
                <a:gd name="T1" fmla="*/ 0 h 1000"/>
                <a:gd name="T2" fmla="*/ 4416 w 1000"/>
                <a:gd name="T3" fmla="*/ 0 h 1000"/>
                <a:gd name="T4" fmla="*/ 4917 w 1000"/>
                <a:gd name="T5" fmla="*/ 500 h 1000"/>
                <a:gd name="T6" fmla="*/ 4417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4917" h="1000">
                  <a:moveTo>
                    <a:pt x="0" y="0"/>
                  </a:moveTo>
                  <a:lnTo>
                    <a:pt x="4416" y="0"/>
                  </a:lnTo>
                  <a:cubicBezTo>
                    <a:pt x="4693" y="0"/>
                    <a:pt x="4917" y="223"/>
                    <a:pt x="4917" y="500"/>
                  </a:cubicBezTo>
                  <a:cubicBezTo>
                    <a:pt x="4917" y="776"/>
                    <a:pt x="4693" y="999"/>
                    <a:pt x="4417"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ko-KR" altLang="en-US" sz="2400">
                <a:latin typeface="Times New Roman" pitchFamily="18" charset="0"/>
                <a:ea typeface="굴림" charset="-127"/>
              </a:endParaRPr>
            </a:p>
          </p:txBody>
        </p:sp>
        <p:sp>
          <p:nvSpPr>
            <p:cNvPr id="23558" name="Line 6"/>
            <p:cNvSpPr>
              <a:spLocks noChangeShapeType="1"/>
            </p:cNvSpPr>
            <p:nvPr userDrawn="1"/>
          </p:nvSpPr>
          <p:spPr bwMode="auto">
            <a:xfrm>
              <a:off x="0" y="1928"/>
              <a:ext cx="5232" cy="0"/>
            </a:xfrm>
            <a:prstGeom prst="line">
              <a:avLst/>
            </a:prstGeom>
            <a:noFill/>
            <a:ln w="508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3559" name="Rectangle 7"/>
          <p:cNvSpPr>
            <a:spLocks noGrp="1" noChangeArrowheads="1"/>
          </p:cNvSpPr>
          <p:nvPr>
            <p:ph type="ctrTitle"/>
          </p:nvPr>
        </p:nvSpPr>
        <p:spPr>
          <a:xfrm>
            <a:off x="228600" y="1427163"/>
            <a:ext cx="8077200" cy="1609725"/>
          </a:xfrm>
        </p:spPr>
        <p:txBody>
          <a:bodyPr/>
          <a:lstStyle>
            <a:lvl1pPr>
              <a:defRPr sz="4600"/>
            </a:lvl1pPr>
          </a:lstStyle>
          <a:p>
            <a:pPr lvl="0"/>
            <a:r>
              <a:rPr lang="en-US" altLang="ko-KR" noProof="0" smtClean="0"/>
              <a:t>Click to edit Master title style</a:t>
            </a:r>
          </a:p>
        </p:txBody>
      </p:sp>
      <p:sp>
        <p:nvSpPr>
          <p:cNvPr id="23560" name="Rectangle 8"/>
          <p:cNvSpPr>
            <a:spLocks noGrp="1" noChangeArrowheads="1"/>
          </p:cNvSpPr>
          <p:nvPr>
            <p:ph type="subTitle" idx="1"/>
          </p:nvPr>
        </p:nvSpPr>
        <p:spPr>
          <a:xfrm>
            <a:off x="1066800" y="3441700"/>
            <a:ext cx="6629400" cy="1676400"/>
          </a:xfrm>
        </p:spPr>
        <p:txBody>
          <a:bodyPr/>
          <a:lstStyle>
            <a:lvl1pPr marL="0" indent="0">
              <a:buFont typeface="Wingdings" pitchFamily="2" charset="2"/>
              <a:buNone/>
              <a:defRPr/>
            </a:lvl1pPr>
          </a:lstStyle>
          <a:p>
            <a:pPr lvl="0"/>
            <a:r>
              <a:rPr lang="en-US" altLang="ko-KR" noProof="0" smtClean="0"/>
              <a:t>Click to edit Master subtitle style</a:t>
            </a:r>
          </a:p>
        </p:txBody>
      </p:sp>
      <p:sp>
        <p:nvSpPr>
          <p:cNvPr id="23561" name="Rectangle 9"/>
          <p:cNvSpPr>
            <a:spLocks noGrp="1" noChangeArrowheads="1"/>
          </p:cNvSpPr>
          <p:nvPr>
            <p:ph type="dt" sz="half" idx="2"/>
          </p:nvPr>
        </p:nvSpPr>
        <p:spPr>
          <a:xfrm>
            <a:off x="457200" y="6248400"/>
            <a:ext cx="2133600" cy="471488"/>
          </a:xfrm>
        </p:spPr>
        <p:txBody>
          <a:bodyPr/>
          <a:lstStyle>
            <a:lvl1pPr>
              <a:defRPr/>
            </a:lvl1pPr>
          </a:lstStyle>
          <a:p>
            <a:endParaRPr lang="en-US" altLang="ko-KR"/>
          </a:p>
        </p:txBody>
      </p:sp>
      <p:sp>
        <p:nvSpPr>
          <p:cNvPr id="23562" name="Rectangle 10"/>
          <p:cNvSpPr>
            <a:spLocks noGrp="1" noChangeArrowheads="1"/>
          </p:cNvSpPr>
          <p:nvPr>
            <p:ph type="ftr" sz="quarter" idx="3"/>
          </p:nvPr>
        </p:nvSpPr>
        <p:spPr>
          <a:xfrm>
            <a:off x="3124200" y="6253163"/>
            <a:ext cx="2895600" cy="457200"/>
          </a:xfrm>
        </p:spPr>
        <p:txBody>
          <a:bodyPr/>
          <a:lstStyle>
            <a:lvl1pPr>
              <a:defRPr/>
            </a:lvl1pPr>
          </a:lstStyle>
          <a:p>
            <a:endParaRPr lang="en-US" altLang="ko-KR"/>
          </a:p>
        </p:txBody>
      </p:sp>
      <p:sp>
        <p:nvSpPr>
          <p:cNvPr id="23563" name="Rectangle 11"/>
          <p:cNvSpPr>
            <a:spLocks noGrp="1" noChangeArrowheads="1"/>
          </p:cNvSpPr>
          <p:nvPr>
            <p:ph type="sldNum" sz="quarter" idx="4"/>
          </p:nvPr>
        </p:nvSpPr>
        <p:spPr>
          <a:xfrm>
            <a:off x="6553200" y="6248400"/>
            <a:ext cx="2133600" cy="471488"/>
          </a:xfrm>
        </p:spPr>
        <p:txBody>
          <a:bodyPr/>
          <a:lstStyle>
            <a:lvl1pPr>
              <a:defRPr/>
            </a:lvl1pPr>
          </a:lstStyle>
          <a:p>
            <a:fld id="{0966BAFD-3A1F-4A4E-A9B8-742BC95D2DA1}" type="slidenum">
              <a:rPr lang="ko-KR" altLang="en-US"/>
              <a:pPr/>
              <a:t>‹#›</a:t>
            </a:fld>
            <a:endParaRPr lang="en-US" altLang="ko-K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6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build="p">
        <p:tmplLst>
          <p:tmpl lvl="1">
            <p:tnLst>
              <p:par>
                <p:cTn presetID="1" presetClass="entr" presetSubtype="0" fill="hold" nodeType="clickEffect">
                  <p:stCondLst>
                    <p:cond delay="0"/>
                  </p:stCondLst>
                  <p:childTnLst>
                    <p:set>
                      <p:cBhvr>
                        <p:cTn dur="1" fill="hold">
                          <p:stCondLst>
                            <p:cond delay="0"/>
                          </p:stCondLst>
                        </p:cTn>
                        <p:tgtEl>
                          <p:spTgt spid="23560"/>
                        </p:tgtEl>
                        <p:attrNameLst>
                          <p:attrName>style.visibility</p:attrName>
                        </p:attrNameLst>
                      </p:cBhvr>
                      <p:to>
                        <p:strVal val="visible"/>
                      </p:to>
                    </p:se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93A941EA-D5F1-46D4-86AE-571DCC954E7E}" type="slidenum">
              <a:rPr lang="ko-KR" altLang="en-US"/>
              <a:pPr/>
              <a:t>‹#›</a:t>
            </a:fld>
            <a:endParaRPr lang="en-US" altLang="ko-KR"/>
          </a:p>
        </p:txBody>
      </p:sp>
    </p:spTree>
    <p:extLst>
      <p:ext uri="{BB962C8B-B14F-4D97-AF65-F5344CB8AC3E}">
        <p14:creationId xmlns:p14="http://schemas.microsoft.com/office/powerpoint/2010/main" val="2305261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0013" y="228600"/>
            <a:ext cx="2084387"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95263" y="228600"/>
            <a:ext cx="6102350"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5E858628-293E-49CE-AC75-4DF7B6481E52}" type="slidenum">
              <a:rPr lang="ko-KR" altLang="en-US"/>
              <a:pPr/>
              <a:t>‹#›</a:t>
            </a:fld>
            <a:endParaRPr lang="en-US" altLang="ko-KR"/>
          </a:p>
        </p:txBody>
      </p:sp>
    </p:spTree>
    <p:extLst>
      <p:ext uri="{BB962C8B-B14F-4D97-AF65-F5344CB8AC3E}">
        <p14:creationId xmlns:p14="http://schemas.microsoft.com/office/powerpoint/2010/main" val="174496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5A2BCC72-375C-4C4B-892E-23D1572752D2}" type="slidenum">
              <a:rPr lang="ko-KR" altLang="en-US"/>
              <a:pPr/>
              <a:t>‹#›</a:t>
            </a:fld>
            <a:endParaRPr lang="en-US" altLang="ko-KR"/>
          </a:p>
        </p:txBody>
      </p:sp>
    </p:spTree>
    <p:extLst>
      <p:ext uri="{BB962C8B-B14F-4D97-AF65-F5344CB8AC3E}">
        <p14:creationId xmlns:p14="http://schemas.microsoft.com/office/powerpoint/2010/main" val="134174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ko-KR"/>
          </a:p>
        </p:txBody>
      </p:sp>
      <p:sp>
        <p:nvSpPr>
          <p:cNvPr id="5" name="Footer Placeholder 4"/>
          <p:cNvSpPr>
            <a:spLocks noGrp="1"/>
          </p:cNvSpPr>
          <p:nvPr>
            <p:ph type="ftr" sz="quarter" idx="11"/>
          </p:nvPr>
        </p:nvSpPr>
        <p:spPr/>
        <p:txBody>
          <a:bodyPr/>
          <a:lstStyle>
            <a:lvl1pPr>
              <a:defRPr/>
            </a:lvl1pPr>
          </a:lstStyle>
          <a:p>
            <a:endParaRPr lang="en-US" altLang="ko-KR"/>
          </a:p>
        </p:txBody>
      </p:sp>
      <p:sp>
        <p:nvSpPr>
          <p:cNvPr id="6" name="Slide Number Placeholder 5"/>
          <p:cNvSpPr>
            <a:spLocks noGrp="1"/>
          </p:cNvSpPr>
          <p:nvPr>
            <p:ph type="sldNum" sz="quarter" idx="12"/>
          </p:nvPr>
        </p:nvSpPr>
        <p:spPr/>
        <p:txBody>
          <a:bodyPr/>
          <a:lstStyle>
            <a:lvl1pPr>
              <a:defRPr/>
            </a:lvl1pPr>
          </a:lstStyle>
          <a:p>
            <a:fld id="{C9599858-F3DC-4C70-9E98-8BB8E50C20A5}" type="slidenum">
              <a:rPr lang="ko-KR" altLang="en-US"/>
              <a:pPr/>
              <a:t>‹#›</a:t>
            </a:fld>
            <a:endParaRPr lang="en-US" altLang="ko-KR"/>
          </a:p>
        </p:txBody>
      </p:sp>
    </p:spTree>
    <p:extLst>
      <p:ext uri="{BB962C8B-B14F-4D97-AF65-F5344CB8AC3E}">
        <p14:creationId xmlns:p14="http://schemas.microsoft.com/office/powerpoint/2010/main" val="2210182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38862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ko-KR"/>
          </a:p>
        </p:txBody>
      </p:sp>
      <p:sp>
        <p:nvSpPr>
          <p:cNvPr id="6" name="Footer Placeholder 5"/>
          <p:cNvSpPr>
            <a:spLocks noGrp="1"/>
          </p:cNvSpPr>
          <p:nvPr>
            <p:ph type="ftr" sz="quarter" idx="11"/>
          </p:nvPr>
        </p:nvSpPr>
        <p:spPr/>
        <p:txBody>
          <a:bodyPr/>
          <a:lstStyle>
            <a:lvl1pPr>
              <a:defRPr/>
            </a:lvl1pPr>
          </a:lstStyle>
          <a:p>
            <a:endParaRPr lang="en-US" altLang="ko-KR"/>
          </a:p>
        </p:txBody>
      </p:sp>
      <p:sp>
        <p:nvSpPr>
          <p:cNvPr id="7" name="Slide Number Placeholder 6"/>
          <p:cNvSpPr>
            <a:spLocks noGrp="1"/>
          </p:cNvSpPr>
          <p:nvPr>
            <p:ph type="sldNum" sz="quarter" idx="12"/>
          </p:nvPr>
        </p:nvSpPr>
        <p:spPr/>
        <p:txBody>
          <a:bodyPr/>
          <a:lstStyle>
            <a:lvl1pPr>
              <a:defRPr/>
            </a:lvl1pPr>
          </a:lstStyle>
          <a:p>
            <a:fld id="{52855ADF-4106-4D85-B68E-74E61027968D}" type="slidenum">
              <a:rPr lang="ko-KR" altLang="en-US"/>
              <a:pPr/>
              <a:t>‹#›</a:t>
            </a:fld>
            <a:endParaRPr lang="en-US" altLang="ko-KR"/>
          </a:p>
        </p:txBody>
      </p:sp>
    </p:spTree>
    <p:extLst>
      <p:ext uri="{BB962C8B-B14F-4D97-AF65-F5344CB8AC3E}">
        <p14:creationId xmlns:p14="http://schemas.microsoft.com/office/powerpoint/2010/main" val="3740921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ko-KR"/>
          </a:p>
        </p:txBody>
      </p:sp>
      <p:sp>
        <p:nvSpPr>
          <p:cNvPr id="8" name="Footer Placeholder 7"/>
          <p:cNvSpPr>
            <a:spLocks noGrp="1"/>
          </p:cNvSpPr>
          <p:nvPr>
            <p:ph type="ftr" sz="quarter" idx="11"/>
          </p:nvPr>
        </p:nvSpPr>
        <p:spPr/>
        <p:txBody>
          <a:bodyPr/>
          <a:lstStyle>
            <a:lvl1pPr>
              <a:defRPr/>
            </a:lvl1pPr>
          </a:lstStyle>
          <a:p>
            <a:endParaRPr lang="en-US" altLang="ko-KR"/>
          </a:p>
        </p:txBody>
      </p:sp>
      <p:sp>
        <p:nvSpPr>
          <p:cNvPr id="9" name="Slide Number Placeholder 8"/>
          <p:cNvSpPr>
            <a:spLocks noGrp="1"/>
          </p:cNvSpPr>
          <p:nvPr>
            <p:ph type="sldNum" sz="quarter" idx="12"/>
          </p:nvPr>
        </p:nvSpPr>
        <p:spPr/>
        <p:txBody>
          <a:bodyPr/>
          <a:lstStyle>
            <a:lvl1pPr>
              <a:defRPr/>
            </a:lvl1pPr>
          </a:lstStyle>
          <a:p>
            <a:fld id="{C60E790D-44C9-46DA-A8F2-65889BF205EA}" type="slidenum">
              <a:rPr lang="ko-KR" altLang="en-US"/>
              <a:pPr/>
              <a:t>‹#›</a:t>
            </a:fld>
            <a:endParaRPr lang="en-US" altLang="ko-KR"/>
          </a:p>
        </p:txBody>
      </p:sp>
    </p:spTree>
    <p:extLst>
      <p:ext uri="{BB962C8B-B14F-4D97-AF65-F5344CB8AC3E}">
        <p14:creationId xmlns:p14="http://schemas.microsoft.com/office/powerpoint/2010/main" val="32408375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ko-KR"/>
          </a:p>
        </p:txBody>
      </p:sp>
      <p:sp>
        <p:nvSpPr>
          <p:cNvPr id="4" name="Footer Placeholder 3"/>
          <p:cNvSpPr>
            <a:spLocks noGrp="1"/>
          </p:cNvSpPr>
          <p:nvPr>
            <p:ph type="ftr" sz="quarter" idx="11"/>
          </p:nvPr>
        </p:nvSpPr>
        <p:spPr/>
        <p:txBody>
          <a:bodyPr/>
          <a:lstStyle>
            <a:lvl1pPr>
              <a:defRPr/>
            </a:lvl1pPr>
          </a:lstStyle>
          <a:p>
            <a:endParaRPr lang="en-US" altLang="ko-KR"/>
          </a:p>
        </p:txBody>
      </p:sp>
      <p:sp>
        <p:nvSpPr>
          <p:cNvPr id="5" name="Slide Number Placeholder 4"/>
          <p:cNvSpPr>
            <a:spLocks noGrp="1"/>
          </p:cNvSpPr>
          <p:nvPr>
            <p:ph type="sldNum" sz="quarter" idx="12"/>
          </p:nvPr>
        </p:nvSpPr>
        <p:spPr/>
        <p:txBody>
          <a:bodyPr/>
          <a:lstStyle>
            <a:lvl1pPr>
              <a:defRPr/>
            </a:lvl1pPr>
          </a:lstStyle>
          <a:p>
            <a:fld id="{853BEFE0-5A69-42A9-A4B1-18AA77489942}" type="slidenum">
              <a:rPr lang="ko-KR" altLang="en-US"/>
              <a:pPr/>
              <a:t>‹#›</a:t>
            </a:fld>
            <a:endParaRPr lang="en-US" altLang="ko-KR"/>
          </a:p>
        </p:txBody>
      </p:sp>
    </p:spTree>
    <p:extLst>
      <p:ext uri="{BB962C8B-B14F-4D97-AF65-F5344CB8AC3E}">
        <p14:creationId xmlns:p14="http://schemas.microsoft.com/office/powerpoint/2010/main" val="2639214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ko-KR"/>
          </a:p>
        </p:txBody>
      </p:sp>
      <p:sp>
        <p:nvSpPr>
          <p:cNvPr id="3" name="Footer Placeholder 2"/>
          <p:cNvSpPr>
            <a:spLocks noGrp="1"/>
          </p:cNvSpPr>
          <p:nvPr>
            <p:ph type="ftr" sz="quarter" idx="11"/>
          </p:nvPr>
        </p:nvSpPr>
        <p:spPr/>
        <p:txBody>
          <a:bodyPr/>
          <a:lstStyle>
            <a:lvl1pPr>
              <a:defRPr/>
            </a:lvl1pPr>
          </a:lstStyle>
          <a:p>
            <a:endParaRPr lang="en-US" altLang="ko-KR"/>
          </a:p>
        </p:txBody>
      </p:sp>
      <p:sp>
        <p:nvSpPr>
          <p:cNvPr id="4" name="Slide Number Placeholder 3"/>
          <p:cNvSpPr>
            <a:spLocks noGrp="1"/>
          </p:cNvSpPr>
          <p:nvPr>
            <p:ph type="sldNum" sz="quarter" idx="12"/>
          </p:nvPr>
        </p:nvSpPr>
        <p:spPr/>
        <p:txBody>
          <a:bodyPr/>
          <a:lstStyle>
            <a:lvl1pPr>
              <a:defRPr/>
            </a:lvl1pPr>
          </a:lstStyle>
          <a:p>
            <a:fld id="{D9A98BD3-0832-4A28-9AFD-FFA42D556484}" type="slidenum">
              <a:rPr lang="ko-KR" altLang="en-US"/>
              <a:pPr/>
              <a:t>‹#›</a:t>
            </a:fld>
            <a:endParaRPr lang="en-US" altLang="ko-KR"/>
          </a:p>
        </p:txBody>
      </p:sp>
    </p:spTree>
    <p:extLst>
      <p:ext uri="{BB962C8B-B14F-4D97-AF65-F5344CB8AC3E}">
        <p14:creationId xmlns:p14="http://schemas.microsoft.com/office/powerpoint/2010/main" val="212253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ko-KR"/>
          </a:p>
        </p:txBody>
      </p:sp>
      <p:sp>
        <p:nvSpPr>
          <p:cNvPr id="6" name="Footer Placeholder 5"/>
          <p:cNvSpPr>
            <a:spLocks noGrp="1"/>
          </p:cNvSpPr>
          <p:nvPr>
            <p:ph type="ftr" sz="quarter" idx="11"/>
          </p:nvPr>
        </p:nvSpPr>
        <p:spPr/>
        <p:txBody>
          <a:bodyPr/>
          <a:lstStyle>
            <a:lvl1pPr>
              <a:defRPr/>
            </a:lvl1pPr>
          </a:lstStyle>
          <a:p>
            <a:endParaRPr lang="en-US" altLang="ko-KR"/>
          </a:p>
        </p:txBody>
      </p:sp>
      <p:sp>
        <p:nvSpPr>
          <p:cNvPr id="7" name="Slide Number Placeholder 6"/>
          <p:cNvSpPr>
            <a:spLocks noGrp="1"/>
          </p:cNvSpPr>
          <p:nvPr>
            <p:ph type="sldNum" sz="quarter" idx="12"/>
          </p:nvPr>
        </p:nvSpPr>
        <p:spPr/>
        <p:txBody>
          <a:bodyPr/>
          <a:lstStyle>
            <a:lvl1pPr>
              <a:defRPr/>
            </a:lvl1pPr>
          </a:lstStyle>
          <a:p>
            <a:fld id="{F7E6CA56-AE86-4856-8644-A540D048265A}" type="slidenum">
              <a:rPr lang="ko-KR" altLang="en-US"/>
              <a:pPr/>
              <a:t>‹#›</a:t>
            </a:fld>
            <a:endParaRPr lang="en-US" altLang="ko-KR"/>
          </a:p>
        </p:txBody>
      </p:sp>
    </p:spTree>
    <p:extLst>
      <p:ext uri="{BB962C8B-B14F-4D97-AF65-F5344CB8AC3E}">
        <p14:creationId xmlns:p14="http://schemas.microsoft.com/office/powerpoint/2010/main" val="1570078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ko-KR"/>
          </a:p>
        </p:txBody>
      </p:sp>
      <p:sp>
        <p:nvSpPr>
          <p:cNvPr id="6" name="Footer Placeholder 5"/>
          <p:cNvSpPr>
            <a:spLocks noGrp="1"/>
          </p:cNvSpPr>
          <p:nvPr>
            <p:ph type="ftr" sz="quarter" idx="11"/>
          </p:nvPr>
        </p:nvSpPr>
        <p:spPr/>
        <p:txBody>
          <a:bodyPr/>
          <a:lstStyle>
            <a:lvl1pPr>
              <a:defRPr/>
            </a:lvl1pPr>
          </a:lstStyle>
          <a:p>
            <a:endParaRPr lang="en-US" altLang="ko-KR"/>
          </a:p>
        </p:txBody>
      </p:sp>
      <p:sp>
        <p:nvSpPr>
          <p:cNvPr id="7" name="Slide Number Placeholder 6"/>
          <p:cNvSpPr>
            <a:spLocks noGrp="1"/>
          </p:cNvSpPr>
          <p:nvPr>
            <p:ph type="sldNum" sz="quarter" idx="12"/>
          </p:nvPr>
        </p:nvSpPr>
        <p:spPr/>
        <p:txBody>
          <a:bodyPr/>
          <a:lstStyle>
            <a:lvl1pPr>
              <a:defRPr/>
            </a:lvl1pPr>
          </a:lstStyle>
          <a:p>
            <a:fld id="{D579DBE1-9361-43AD-A4BF-674A92BB0F90}" type="slidenum">
              <a:rPr lang="ko-KR" altLang="en-US"/>
              <a:pPr/>
              <a:t>‹#›</a:t>
            </a:fld>
            <a:endParaRPr lang="en-US" altLang="ko-KR"/>
          </a:p>
        </p:txBody>
      </p:sp>
    </p:spTree>
    <p:extLst>
      <p:ext uri="{BB962C8B-B14F-4D97-AF65-F5344CB8AC3E}">
        <p14:creationId xmlns:p14="http://schemas.microsoft.com/office/powerpoint/2010/main" val="3205695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0" y="152400"/>
            <a:ext cx="8686800" cy="6096000"/>
            <a:chOff x="0" y="96"/>
            <a:chExt cx="5472" cy="3840"/>
          </a:xfrm>
        </p:grpSpPr>
        <p:sp>
          <p:nvSpPr>
            <p:cNvPr id="22531" name="AutoShape 3"/>
            <p:cNvSpPr>
              <a:spLocks noChangeArrowheads="1"/>
            </p:cNvSpPr>
            <p:nvPr/>
          </p:nvSpPr>
          <p:spPr bwMode="auto">
            <a:xfrm>
              <a:off x="240" y="336"/>
              <a:ext cx="5232" cy="3600"/>
            </a:xfrm>
            <a:prstGeom prst="roundRect">
              <a:avLst>
                <a:gd name="adj" fmla="val 13727"/>
              </a:avLst>
            </a:prstGeom>
            <a:noFill/>
            <a:ln w="50800">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ko-KR" altLang="en-US" sz="2400">
                <a:latin typeface="Times New Roman" pitchFamily="18" charset="0"/>
                <a:ea typeface="굴림" charset="-127"/>
              </a:endParaRPr>
            </a:p>
          </p:txBody>
        </p:sp>
        <p:sp>
          <p:nvSpPr>
            <p:cNvPr id="22532" name="AutoShape 4"/>
            <p:cNvSpPr>
              <a:spLocks noChangeArrowheads="1"/>
            </p:cNvSpPr>
            <p:nvPr/>
          </p:nvSpPr>
          <p:spPr bwMode="blackWhite">
            <a:xfrm>
              <a:off x="0" y="96"/>
              <a:ext cx="5376" cy="768"/>
            </a:xfrm>
            <a:custGeom>
              <a:avLst/>
              <a:gdLst>
                <a:gd name="G0" fmla="+- 1000 0 0"/>
                <a:gd name="G1" fmla="+- 1000 0 0"/>
                <a:gd name="G2" fmla="+- G0 0 G1"/>
                <a:gd name="G3" fmla="*/ G1 1 2"/>
                <a:gd name="G4" fmla="+- G0 0 G3"/>
                <a:gd name="T0" fmla="*/ 0 w 1000"/>
                <a:gd name="T1" fmla="*/ 0 h 1000"/>
                <a:gd name="T2" fmla="*/ 6499 w 1000"/>
                <a:gd name="T3" fmla="*/ 0 h 1000"/>
                <a:gd name="T4" fmla="*/ 7000 w 1000"/>
                <a:gd name="T5" fmla="*/ 500 h 1000"/>
                <a:gd name="T6" fmla="*/ 6500 w 1000"/>
                <a:gd name="T7" fmla="*/ 1000 h 1000"/>
                <a:gd name="T8" fmla="*/ 0 w 1000"/>
                <a:gd name="T9" fmla="*/ 1000 h 1000"/>
                <a:gd name="T10" fmla="*/ 0 w 1000"/>
                <a:gd name="T11" fmla="*/ 0 h 1000"/>
                <a:gd name="T12" fmla="*/ G4 w 1000"/>
                <a:gd name="T13" fmla="*/ G1 h 1000"/>
              </a:gdLst>
              <a:ahLst/>
              <a:cxnLst>
                <a:cxn ang="0">
                  <a:pos x="T0" y="T1"/>
                </a:cxn>
                <a:cxn ang="0">
                  <a:pos x="T2" y="T3"/>
                </a:cxn>
                <a:cxn ang="0">
                  <a:pos x="T4" y="T5"/>
                </a:cxn>
                <a:cxn ang="0">
                  <a:pos x="T6" y="T7"/>
                </a:cxn>
                <a:cxn ang="0">
                  <a:pos x="T8" y="T9"/>
                </a:cxn>
              </a:cxnLst>
              <a:rect l="T10" t="T11" r="T12" b="T13"/>
              <a:pathLst>
                <a:path w="7000" h="1000">
                  <a:moveTo>
                    <a:pt x="0" y="0"/>
                  </a:moveTo>
                  <a:lnTo>
                    <a:pt x="6499" y="0"/>
                  </a:lnTo>
                  <a:cubicBezTo>
                    <a:pt x="6776" y="0"/>
                    <a:pt x="7000" y="223"/>
                    <a:pt x="7000" y="500"/>
                  </a:cubicBezTo>
                  <a:cubicBezTo>
                    <a:pt x="7000" y="776"/>
                    <a:pt x="6776" y="999"/>
                    <a:pt x="6500" y="1000"/>
                  </a:cubicBezTo>
                  <a:lnTo>
                    <a:pt x="0" y="1000"/>
                  </a:lnTo>
                  <a:close/>
                </a:path>
              </a:pathLst>
            </a:cu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endParaRPr lang="ko-KR" altLang="en-US" sz="2400">
                <a:latin typeface="Times New Roman" pitchFamily="18" charset="0"/>
                <a:ea typeface="굴림" charset="-127"/>
              </a:endParaRPr>
            </a:p>
          </p:txBody>
        </p:sp>
        <p:sp>
          <p:nvSpPr>
            <p:cNvPr id="22533" name="Line 5"/>
            <p:cNvSpPr>
              <a:spLocks noChangeShapeType="1"/>
            </p:cNvSpPr>
            <p:nvPr/>
          </p:nvSpPr>
          <p:spPr bwMode="auto">
            <a:xfrm>
              <a:off x="0" y="768"/>
              <a:ext cx="5088" cy="0"/>
            </a:xfrm>
            <a:prstGeom prst="line">
              <a:avLst/>
            </a:prstGeom>
            <a:noFill/>
            <a:ln w="38100">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534" name="Rectangle 6"/>
          <p:cNvSpPr>
            <a:spLocks noGrp="1" noChangeArrowheads="1"/>
          </p:cNvSpPr>
          <p:nvPr>
            <p:ph type="title"/>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22535" name="Rectangle 7"/>
          <p:cNvSpPr>
            <a:spLocks noGrp="1" noChangeArrowheads="1"/>
          </p:cNvSpPr>
          <p:nvPr>
            <p:ph type="body" idx="1"/>
          </p:nvPr>
        </p:nvSpPr>
        <p:spPr bwMode="auto">
          <a:xfrm>
            <a:off x="609600" y="1600200"/>
            <a:ext cx="79248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22536" name="Rectangle 8"/>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ea typeface="굴림" charset="-127"/>
              </a:defRPr>
            </a:lvl1pPr>
          </a:lstStyle>
          <a:p>
            <a:endParaRPr lang="en-US" altLang="ko-KR"/>
          </a:p>
        </p:txBody>
      </p:sp>
      <p:sp>
        <p:nvSpPr>
          <p:cNvPr id="22537" name="Rectangle 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a typeface="굴림" charset="-127"/>
              </a:defRPr>
            </a:lvl1pPr>
          </a:lstStyle>
          <a:p>
            <a:endParaRPr lang="en-US" altLang="ko-KR"/>
          </a:p>
        </p:txBody>
      </p:sp>
      <p:sp>
        <p:nvSpPr>
          <p:cNvPr id="22538" name="Rectangle 10"/>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ea typeface="굴림" charset="-127"/>
              </a:defRPr>
            </a:lvl1pPr>
          </a:lstStyle>
          <a:p>
            <a:fld id="{7CA55C95-A455-4F60-801A-3433ED34E418}" type="slidenum">
              <a:rPr lang="ko-KR" altLang="en-US"/>
              <a:pPr/>
              <a:t>‹#›</a:t>
            </a:fld>
            <a:endParaRPr lang="en-US" altLang="ko-KR"/>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53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53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5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build="p">
        <p:tmplLst>
          <p:tmpl lvl="1">
            <p:tnLst>
              <p:par>
                <p:cTn presetID="1" presetClass="entr" presetSubtype="0" fill="hold" nodeType="clickEffect">
                  <p:stCondLst>
                    <p:cond delay="0"/>
                  </p:stCondLst>
                  <p:childTnLst>
                    <p:set>
                      <p:cBhvr>
                        <p:cTn dur="1" fill="hold">
                          <p:stCondLst>
                            <p:cond delay="0"/>
                          </p:stCondLst>
                        </p:cTn>
                        <p:tgtEl>
                          <p:spTgt spid="22535"/>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2535"/>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2535"/>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2535"/>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2535"/>
                        </p:tgtEl>
                        <p:attrNameLst>
                          <p:attrName>style.visibility</p:attrName>
                        </p:attrNameLst>
                      </p:cBhvr>
                      <p:to>
                        <p:strVal val="visible"/>
                      </p:to>
                    </p:set>
                  </p:childTnLst>
                </p:cTn>
              </p:par>
            </p:tnLst>
          </p:tmpl>
        </p:tmplLst>
      </p:bldP>
    </p:bldLst>
  </p:timing>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Arial" charset="0"/>
        </a:defRPr>
      </a:lvl2pPr>
      <a:lvl3pPr algn="l" rtl="0" fontAlgn="base">
        <a:spcBef>
          <a:spcPct val="0"/>
        </a:spcBef>
        <a:spcAft>
          <a:spcPct val="0"/>
        </a:spcAft>
        <a:defRPr sz="4200">
          <a:solidFill>
            <a:schemeClr val="tx2"/>
          </a:solidFill>
          <a:latin typeface="Arial" charset="0"/>
        </a:defRPr>
      </a:lvl3pPr>
      <a:lvl4pPr algn="l" rtl="0" fontAlgn="base">
        <a:spcBef>
          <a:spcPct val="0"/>
        </a:spcBef>
        <a:spcAft>
          <a:spcPct val="0"/>
        </a:spcAft>
        <a:defRPr sz="4200">
          <a:solidFill>
            <a:schemeClr val="tx2"/>
          </a:solidFill>
          <a:latin typeface="Arial" charset="0"/>
        </a:defRPr>
      </a:lvl4pPr>
      <a:lvl5pPr algn="l" rtl="0" fontAlgn="base">
        <a:spcBef>
          <a:spcPct val="0"/>
        </a:spcBef>
        <a:spcAft>
          <a:spcPct val="0"/>
        </a:spcAft>
        <a:defRPr sz="4200">
          <a:solidFill>
            <a:schemeClr val="tx2"/>
          </a:solidFill>
          <a:latin typeface="Arial" charset="0"/>
        </a:defRPr>
      </a:lvl5pPr>
      <a:lvl6pPr marL="457200" algn="l" rtl="0" fontAlgn="base">
        <a:spcBef>
          <a:spcPct val="0"/>
        </a:spcBef>
        <a:spcAft>
          <a:spcPct val="0"/>
        </a:spcAft>
        <a:defRPr sz="4200">
          <a:solidFill>
            <a:schemeClr val="tx2"/>
          </a:solidFill>
          <a:latin typeface="Arial" charset="0"/>
        </a:defRPr>
      </a:lvl6pPr>
      <a:lvl7pPr marL="914400" algn="l" rtl="0" fontAlgn="base">
        <a:spcBef>
          <a:spcPct val="0"/>
        </a:spcBef>
        <a:spcAft>
          <a:spcPct val="0"/>
        </a:spcAft>
        <a:defRPr sz="4200">
          <a:solidFill>
            <a:schemeClr val="tx2"/>
          </a:solidFill>
          <a:latin typeface="Arial" charset="0"/>
        </a:defRPr>
      </a:lvl7pPr>
      <a:lvl8pPr marL="1371600" algn="l" rtl="0" fontAlgn="base">
        <a:spcBef>
          <a:spcPct val="0"/>
        </a:spcBef>
        <a:spcAft>
          <a:spcPct val="0"/>
        </a:spcAft>
        <a:defRPr sz="4200">
          <a:solidFill>
            <a:schemeClr val="tx2"/>
          </a:solidFill>
          <a:latin typeface="Arial" charset="0"/>
        </a:defRPr>
      </a:lvl8pPr>
      <a:lvl9pPr marL="1828800" algn="l" rtl="0" fontAlgn="base">
        <a:spcBef>
          <a:spcPct val="0"/>
        </a:spcBef>
        <a:spcAft>
          <a:spcPct val="0"/>
        </a:spcAft>
        <a:defRPr sz="4200">
          <a:solidFill>
            <a:schemeClr val="tx2"/>
          </a:solidFill>
          <a:latin typeface="Arial" charset="0"/>
        </a:defRPr>
      </a:lvl9pPr>
    </p:titleStyle>
    <p:bodyStyle>
      <a:lvl1pPr marL="342900" indent="-342900" algn="l" rtl="0" fontAlgn="base">
        <a:spcBef>
          <a:spcPct val="20000"/>
        </a:spcBef>
        <a:spcAft>
          <a:spcPct val="0"/>
        </a:spcAft>
        <a:buClr>
          <a:schemeClr val="hlink"/>
        </a:buClr>
        <a:buSzPct val="80000"/>
        <a:buFont typeface="Wingdings" pitchFamily="2" charset="2"/>
        <a:buChar char="l"/>
        <a:defRPr sz="32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pitchFamily="2" charset="2"/>
        <a:buChar char="l"/>
        <a:defRPr sz="2800">
          <a:solidFill>
            <a:schemeClr val="tx1"/>
          </a:solidFill>
          <a:latin typeface="+mn-lt"/>
        </a:defRPr>
      </a:lvl2pPr>
      <a:lvl3pPr marL="1143000" indent="-228600" algn="l" rtl="0" fontAlgn="base">
        <a:spcBef>
          <a:spcPct val="20000"/>
        </a:spcBef>
        <a:spcAft>
          <a:spcPct val="0"/>
        </a:spcAft>
        <a:buClr>
          <a:schemeClr val="bg2"/>
        </a:buClr>
        <a:buSzPct val="65000"/>
        <a:buFont typeface="Wingdings" pitchFamily="2" charset="2"/>
        <a:buChar char="l"/>
        <a:defRPr sz="2400">
          <a:solidFill>
            <a:schemeClr val="tx1"/>
          </a:solidFill>
          <a:latin typeface="+mn-lt"/>
        </a:defRPr>
      </a:lvl3pPr>
      <a:lvl4pPr marL="1600200" indent="-228600" algn="l" rtl="0" fontAlgn="base">
        <a:spcBef>
          <a:spcPct val="20000"/>
        </a:spcBef>
        <a:spcAft>
          <a:spcPct val="0"/>
        </a:spcAft>
        <a:buClr>
          <a:schemeClr val="hlink"/>
        </a:buClr>
        <a:buSzPct val="60000"/>
        <a:buFont typeface="Wingdings" pitchFamily="2" charset="2"/>
        <a:buChar char="l"/>
        <a:defRPr sz="2000">
          <a:solidFill>
            <a:schemeClr val="tx1"/>
          </a:solidFill>
          <a:latin typeface="+mn-lt"/>
        </a:defRPr>
      </a:lvl4pPr>
      <a:lvl5pPr marL="20574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6pPr>
      <a:lvl7pPr marL="29718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7pPr>
      <a:lvl8pPr marL="34290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8pPr>
      <a:lvl9pPr marL="3886200" indent="-228600" algn="l" rtl="0" fontAlgn="base">
        <a:spcBef>
          <a:spcPct val="20000"/>
        </a:spcBef>
        <a:spcAft>
          <a:spcPct val="0"/>
        </a:spcAft>
        <a:buClr>
          <a:schemeClr val="bg2"/>
        </a:buClr>
        <a:buSzPct val="40000"/>
        <a:buFont typeface="Wingdings" pitchFamily="2" charset="2"/>
        <a:buChar char="l"/>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OjAGANuA9qE"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nSpc>
                <a:spcPct val="70000"/>
              </a:lnSpc>
            </a:pPr>
            <a:r>
              <a:rPr lang="en-US" altLang="ko-KR">
                <a:ea typeface="굴림" charset="-127"/>
              </a:rPr>
              <a:t>SLA in the HEAD</a:t>
            </a:r>
            <a:br>
              <a:rPr lang="en-US" altLang="ko-KR">
                <a:ea typeface="굴림" charset="-127"/>
              </a:rPr>
            </a:br>
            <a:r>
              <a:rPr lang="en-US" altLang="ko-KR">
                <a:ea typeface="굴림" charset="-127"/>
              </a:rPr>
              <a:t>    </a:t>
            </a:r>
            <a:r>
              <a:rPr lang="en-US" altLang="ko-KR" sz="2500">
                <a:ea typeface="굴림" charset="-127"/>
              </a:rPr>
              <a:t>Professor. Joan Kelly Hall / APLNG 491</a:t>
            </a:r>
          </a:p>
        </p:txBody>
      </p:sp>
      <p:sp>
        <p:nvSpPr>
          <p:cNvPr id="2051" name="Rectangle 3"/>
          <p:cNvSpPr>
            <a:spLocks noGrp="1" noChangeArrowheads="1"/>
          </p:cNvSpPr>
          <p:nvPr>
            <p:ph type="subTitle" idx="1"/>
          </p:nvPr>
        </p:nvSpPr>
        <p:spPr>
          <a:xfrm>
            <a:off x="1066800" y="3352800"/>
            <a:ext cx="6629400" cy="1676400"/>
          </a:xfrm>
        </p:spPr>
        <p:txBody>
          <a:bodyPr/>
          <a:lstStyle/>
          <a:p>
            <a:r>
              <a:rPr lang="en-US" altLang="ko-KR">
                <a:ea typeface="굴림" charset="-127"/>
              </a:rPr>
              <a:t>Yohan Hwang </a:t>
            </a:r>
          </a:p>
          <a:p>
            <a:pPr>
              <a:lnSpc>
                <a:spcPct val="70000"/>
              </a:lnSpc>
            </a:pPr>
            <a:r>
              <a:rPr lang="en-US" altLang="ko-KR">
                <a:ea typeface="굴림" charset="-127"/>
              </a:rPr>
              <a:t>Margarita Seregina</a:t>
            </a:r>
            <a:endParaRPr lang="ko-KR" altLang="en-US">
              <a:ea typeface="굴림" charset="-127"/>
            </a:endParaRPr>
          </a:p>
          <a:p>
            <a:pPr>
              <a:lnSpc>
                <a:spcPct val="70000"/>
              </a:lnSpc>
            </a:pPr>
            <a:r>
              <a:rPr lang="en-US" altLang="ko-KR">
                <a:ea typeface="굴림" charset="-127"/>
              </a:rPr>
              <a:t>Alyson O’Shea </a:t>
            </a:r>
          </a:p>
          <a:p>
            <a:pPr>
              <a:lnSpc>
                <a:spcPct val="70000"/>
              </a:lnSpc>
            </a:pPr>
            <a:r>
              <a:rPr lang="en-US" altLang="ko-KR">
                <a:ea typeface="굴림" charset="-127"/>
              </a:rPr>
              <a:t>Juhyun Park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emph" presetSubtype="0" fill="hold" grpId="0" nodeType="clickEffect">
                                  <p:stCondLst>
                                    <p:cond delay="0"/>
                                  </p:stCondLst>
                                  <p:childTnLst>
                                    <p:anim calcmode="discrete" valueType="str">
                                      <p:cBhvr>
                                        <p:cTn id="6" dur="1000" fill="hold"/>
                                        <p:tgtEl>
                                          <p:spTgt spid="2050"/>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endParaRPr lang="ko-KR" altLang="en-US">
              <a:ea typeface="굴림" charset="-127"/>
            </a:endParaRPr>
          </a:p>
        </p:txBody>
      </p:sp>
      <p:sp>
        <p:nvSpPr>
          <p:cNvPr id="99331" name="Rectangle 3"/>
          <p:cNvSpPr>
            <a:spLocks noGrp="1" noChangeArrowheads="1"/>
          </p:cNvSpPr>
          <p:nvPr>
            <p:ph type="body" idx="1"/>
          </p:nvPr>
        </p:nvSpPr>
        <p:spPr/>
        <p:txBody>
          <a:bodyPr/>
          <a:lstStyle/>
          <a:p>
            <a:endParaRPr lang="ko-KR" altLang="en-US">
              <a:ea typeface="굴림" charset="-127"/>
            </a:endParaRPr>
          </a:p>
        </p:txBody>
      </p:sp>
      <p:pic>
        <p:nvPicPr>
          <p:cNvPr id="99332" name="Picture 4" descr="그림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050"/>
            <a:ext cx="9144000" cy="6896100"/>
          </a:xfrm>
          <a:prstGeom prst="rect">
            <a:avLst/>
          </a:prstGeom>
          <a:noFill/>
          <a:extLst>
            <a:ext uri="{909E8E84-426E-40DD-AFC4-6F175D3DCCD1}">
              <a14:hiddenFill xmlns:a14="http://schemas.microsoft.com/office/drawing/2010/main">
                <a:solidFill>
                  <a:srgbClr val="FFFFFF"/>
                </a:solidFill>
              </a14:hiddenFill>
            </a:ext>
          </a:extLst>
        </p:spPr>
      </p:pic>
      <p:sp>
        <p:nvSpPr>
          <p:cNvPr id="99333" name="Line 5"/>
          <p:cNvSpPr>
            <a:spLocks noChangeShapeType="1"/>
          </p:cNvSpPr>
          <p:nvPr/>
        </p:nvSpPr>
        <p:spPr bwMode="auto">
          <a:xfrm>
            <a:off x="914400" y="1524000"/>
            <a:ext cx="1143000" cy="0"/>
          </a:xfrm>
          <a:prstGeom prst="line">
            <a:avLst/>
          </a:prstGeom>
          <a:noFill/>
          <a:ln w="889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4" name="Line 6"/>
          <p:cNvSpPr>
            <a:spLocks noChangeShapeType="1"/>
          </p:cNvSpPr>
          <p:nvPr/>
        </p:nvSpPr>
        <p:spPr bwMode="auto">
          <a:xfrm>
            <a:off x="4419600" y="2819400"/>
            <a:ext cx="1143000" cy="0"/>
          </a:xfrm>
          <a:prstGeom prst="line">
            <a:avLst/>
          </a:prstGeom>
          <a:noFill/>
          <a:ln w="889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5" name="Line 7"/>
          <p:cNvSpPr>
            <a:spLocks noChangeShapeType="1"/>
          </p:cNvSpPr>
          <p:nvPr/>
        </p:nvSpPr>
        <p:spPr bwMode="auto">
          <a:xfrm>
            <a:off x="2971800" y="2514600"/>
            <a:ext cx="1143000" cy="0"/>
          </a:xfrm>
          <a:prstGeom prst="line">
            <a:avLst/>
          </a:prstGeom>
          <a:noFill/>
          <a:ln w="889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6" name="Line 8"/>
          <p:cNvSpPr>
            <a:spLocks noChangeShapeType="1"/>
          </p:cNvSpPr>
          <p:nvPr/>
        </p:nvSpPr>
        <p:spPr bwMode="auto">
          <a:xfrm>
            <a:off x="4800600" y="3352800"/>
            <a:ext cx="1143000" cy="0"/>
          </a:xfrm>
          <a:prstGeom prst="line">
            <a:avLst/>
          </a:prstGeom>
          <a:noFill/>
          <a:ln w="889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7" name="Line 9"/>
          <p:cNvSpPr>
            <a:spLocks noChangeShapeType="1"/>
          </p:cNvSpPr>
          <p:nvPr/>
        </p:nvSpPr>
        <p:spPr bwMode="auto">
          <a:xfrm>
            <a:off x="6629400" y="2743200"/>
            <a:ext cx="1143000" cy="0"/>
          </a:xfrm>
          <a:prstGeom prst="line">
            <a:avLst/>
          </a:prstGeom>
          <a:noFill/>
          <a:ln w="889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8" name="Line 10"/>
          <p:cNvSpPr>
            <a:spLocks noChangeShapeType="1"/>
          </p:cNvSpPr>
          <p:nvPr/>
        </p:nvSpPr>
        <p:spPr bwMode="auto">
          <a:xfrm>
            <a:off x="3048000" y="3352800"/>
            <a:ext cx="1524000" cy="0"/>
          </a:xfrm>
          <a:prstGeom prst="line">
            <a:avLst/>
          </a:prstGeom>
          <a:noFill/>
          <a:ln w="889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39" name="Line 11"/>
          <p:cNvSpPr>
            <a:spLocks noChangeShapeType="1"/>
          </p:cNvSpPr>
          <p:nvPr/>
        </p:nvSpPr>
        <p:spPr bwMode="auto">
          <a:xfrm>
            <a:off x="3657600" y="3810000"/>
            <a:ext cx="1676400" cy="0"/>
          </a:xfrm>
          <a:prstGeom prst="line">
            <a:avLst/>
          </a:prstGeom>
          <a:noFill/>
          <a:ln w="889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9340" name="Line 12"/>
          <p:cNvSpPr>
            <a:spLocks noChangeShapeType="1"/>
          </p:cNvSpPr>
          <p:nvPr/>
        </p:nvSpPr>
        <p:spPr bwMode="auto">
          <a:xfrm>
            <a:off x="2971800" y="4267200"/>
            <a:ext cx="1143000" cy="0"/>
          </a:xfrm>
          <a:prstGeom prst="line">
            <a:avLst/>
          </a:prstGeom>
          <a:noFill/>
          <a:ln w="8890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9333"/>
                                        </p:tgtEl>
                                        <p:attrNameLst>
                                          <p:attrName>style.visibility</p:attrName>
                                        </p:attrNameLst>
                                      </p:cBhvr>
                                      <p:to>
                                        <p:strVal val="visible"/>
                                      </p:to>
                                    </p:set>
                                    <p:anim calcmode="lin" valueType="num">
                                      <p:cBhvr additive="base">
                                        <p:cTn id="7" dur="500" fill="hold"/>
                                        <p:tgtEl>
                                          <p:spTgt spid="99333"/>
                                        </p:tgtEl>
                                        <p:attrNameLst>
                                          <p:attrName>ppt_x</p:attrName>
                                        </p:attrNameLst>
                                      </p:cBhvr>
                                      <p:tavLst>
                                        <p:tav tm="0">
                                          <p:val>
                                            <p:strVal val="#ppt_x"/>
                                          </p:val>
                                        </p:tav>
                                        <p:tav tm="100000">
                                          <p:val>
                                            <p:strVal val="#ppt_x"/>
                                          </p:val>
                                        </p:tav>
                                      </p:tavLst>
                                    </p:anim>
                                    <p:anim calcmode="lin" valueType="num">
                                      <p:cBhvr additive="base">
                                        <p:cTn id="8" dur="500" fill="hold"/>
                                        <p:tgtEl>
                                          <p:spTgt spid="9933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9334"/>
                                        </p:tgtEl>
                                        <p:attrNameLst>
                                          <p:attrName>style.visibility</p:attrName>
                                        </p:attrNameLst>
                                      </p:cBhvr>
                                      <p:to>
                                        <p:strVal val="visible"/>
                                      </p:to>
                                    </p:set>
                                    <p:anim calcmode="lin" valueType="num">
                                      <p:cBhvr additive="base">
                                        <p:cTn id="13" dur="500" fill="hold"/>
                                        <p:tgtEl>
                                          <p:spTgt spid="99334"/>
                                        </p:tgtEl>
                                        <p:attrNameLst>
                                          <p:attrName>ppt_x</p:attrName>
                                        </p:attrNameLst>
                                      </p:cBhvr>
                                      <p:tavLst>
                                        <p:tav tm="0">
                                          <p:val>
                                            <p:strVal val="#ppt_x"/>
                                          </p:val>
                                        </p:tav>
                                        <p:tav tm="100000">
                                          <p:val>
                                            <p:strVal val="#ppt_x"/>
                                          </p:val>
                                        </p:tav>
                                      </p:tavLst>
                                    </p:anim>
                                    <p:anim calcmode="lin" valueType="num">
                                      <p:cBhvr additive="base">
                                        <p:cTn id="14" dur="500" fill="hold"/>
                                        <p:tgtEl>
                                          <p:spTgt spid="99334"/>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9336"/>
                                        </p:tgtEl>
                                        <p:attrNameLst>
                                          <p:attrName>style.visibility</p:attrName>
                                        </p:attrNameLst>
                                      </p:cBhvr>
                                      <p:to>
                                        <p:strVal val="visible"/>
                                      </p:to>
                                    </p:set>
                                    <p:anim calcmode="lin" valueType="num">
                                      <p:cBhvr additive="base">
                                        <p:cTn id="19" dur="500" fill="hold"/>
                                        <p:tgtEl>
                                          <p:spTgt spid="99336"/>
                                        </p:tgtEl>
                                        <p:attrNameLst>
                                          <p:attrName>ppt_x</p:attrName>
                                        </p:attrNameLst>
                                      </p:cBhvr>
                                      <p:tavLst>
                                        <p:tav tm="0">
                                          <p:val>
                                            <p:strVal val="#ppt_x"/>
                                          </p:val>
                                        </p:tav>
                                        <p:tav tm="100000">
                                          <p:val>
                                            <p:strVal val="#ppt_x"/>
                                          </p:val>
                                        </p:tav>
                                      </p:tavLst>
                                    </p:anim>
                                    <p:anim calcmode="lin" valueType="num">
                                      <p:cBhvr additive="base">
                                        <p:cTn id="20" dur="500" fill="hold"/>
                                        <p:tgtEl>
                                          <p:spTgt spid="99336"/>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9338"/>
                                        </p:tgtEl>
                                        <p:attrNameLst>
                                          <p:attrName>style.visibility</p:attrName>
                                        </p:attrNameLst>
                                      </p:cBhvr>
                                      <p:to>
                                        <p:strVal val="visible"/>
                                      </p:to>
                                    </p:set>
                                    <p:anim calcmode="lin" valueType="num">
                                      <p:cBhvr additive="base">
                                        <p:cTn id="25" dur="500" fill="hold"/>
                                        <p:tgtEl>
                                          <p:spTgt spid="99338"/>
                                        </p:tgtEl>
                                        <p:attrNameLst>
                                          <p:attrName>ppt_x</p:attrName>
                                        </p:attrNameLst>
                                      </p:cBhvr>
                                      <p:tavLst>
                                        <p:tav tm="0">
                                          <p:val>
                                            <p:strVal val="#ppt_x"/>
                                          </p:val>
                                        </p:tav>
                                        <p:tav tm="100000">
                                          <p:val>
                                            <p:strVal val="#ppt_x"/>
                                          </p:val>
                                        </p:tav>
                                      </p:tavLst>
                                    </p:anim>
                                    <p:anim calcmode="lin" valueType="num">
                                      <p:cBhvr additive="base">
                                        <p:cTn id="26" dur="500" fill="hold"/>
                                        <p:tgtEl>
                                          <p:spTgt spid="99338"/>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9335"/>
                                        </p:tgtEl>
                                        <p:attrNameLst>
                                          <p:attrName>style.visibility</p:attrName>
                                        </p:attrNameLst>
                                      </p:cBhvr>
                                      <p:to>
                                        <p:strVal val="visible"/>
                                      </p:to>
                                    </p:set>
                                    <p:anim calcmode="lin" valueType="num">
                                      <p:cBhvr additive="base">
                                        <p:cTn id="31" dur="500" fill="hold"/>
                                        <p:tgtEl>
                                          <p:spTgt spid="99335"/>
                                        </p:tgtEl>
                                        <p:attrNameLst>
                                          <p:attrName>ppt_x</p:attrName>
                                        </p:attrNameLst>
                                      </p:cBhvr>
                                      <p:tavLst>
                                        <p:tav tm="0">
                                          <p:val>
                                            <p:strVal val="#ppt_x"/>
                                          </p:val>
                                        </p:tav>
                                        <p:tav tm="100000">
                                          <p:val>
                                            <p:strVal val="#ppt_x"/>
                                          </p:val>
                                        </p:tav>
                                      </p:tavLst>
                                    </p:anim>
                                    <p:anim calcmode="lin" valueType="num">
                                      <p:cBhvr additive="base">
                                        <p:cTn id="32" dur="500" fill="hold"/>
                                        <p:tgtEl>
                                          <p:spTgt spid="99335"/>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9339"/>
                                        </p:tgtEl>
                                        <p:attrNameLst>
                                          <p:attrName>style.visibility</p:attrName>
                                        </p:attrNameLst>
                                      </p:cBhvr>
                                      <p:to>
                                        <p:strVal val="visible"/>
                                      </p:to>
                                    </p:set>
                                    <p:anim calcmode="lin" valueType="num">
                                      <p:cBhvr additive="base">
                                        <p:cTn id="37" dur="500" fill="hold"/>
                                        <p:tgtEl>
                                          <p:spTgt spid="99339"/>
                                        </p:tgtEl>
                                        <p:attrNameLst>
                                          <p:attrName>ppt_x</p:attrName>
                                        </p:attrNameLst>
                                      </p:cBhvr>
                                      <p:tavLst>
                                        <p:tav tm="0">
                                          <p:val>
                                            <p:strVal val="#ppt_x"/>
                                          </p:val>
                                        </p:tav>
                                        <p:tav tm="100000">
                                          <p:val>
                                            <p:strVal val="#ppt_x"/>
                                          </p:val>
                                        </p:tav>
                                      </p:tavLst>
                                    </p:anim>
                                    <p:anim calcmode="lin" valueType="num">
                                      <p:cBhvr additive="base">
                                        <p:cTn id="38" dur="500" fill="hold"/>
                                        <p:tgtEl>
                                          <p:spTgt spid="99339"/>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9340"/>
                                        </p:tgtEl>
                                        <p:attrNameLst>
                                          <p:attrName>style.visibility</p:attrName>
                                        </p:attrNameLst>
                                      </p:cBhvr>
                                      <p:to>
                                        <p:strVal val="visible"/>
                                      </p:to>
                                    </p:set>
                                    <p:anim calcmode="lin" valueType="num">
                                      <p:cBhvr additive="base">
                                        <p:cTn id="43" dur="500" fill="hold"/>
                                        <p:tgtEl>
                                          <p:spTgt spid="99340"/>
                                        </p:tgtEl>
                                        <p:attrNameLst>
                                          <p:attrName>ppt_x</p:attrName>
                                        </p:attrNameLst>
                                      </p:cBhvr>
                                      <p:tavLst>
                                        <p:tav tm="0">
                                          <p:val>
                                            <p:strVal val="#ppt_x"/>
                                          </p:val>
                                        </p:tav>
                                        <p:tav tm="100000">
                                          <p:val>
                                            <p:strVal val="#ppt_x"/>
                                          </p:val>
                                        </p:tav>
                                      </p:tavLst>
                                    </p:anim>
                                    <p:anim calcmode="lin" valueType="num">
                                      <p:cBhvr additive="base">
                                        <p:cTn id="44" dur="500" fill="hold"/>
                                        <p:tgtEl>
                                          <p:spTgt spid="99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animBg="1"/>
      <p:bldP spid="99334" grpId="0" animBg="1"/>
      <p:bldP spid="99335" grpId="0" animBg="1"/>
      <p:bldP spid="99336" grpId="0" animBg="1"/>
      <p:bldP spid="99338" grpId="0" animBg="1"/>
      <p:bldP spid="99339" grpId="0" animBg="1"/>
      <p:bldP spid="9934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r>
              <a:rPr lang="en-US" altLang="ko-KR">
                <a:ea typeface="굴림" charset="-127"/>
              </a:rPr>
              <a:t>1960s – 1970s </a:t>
            </a:r>
          </a:p>
        </p:txBody>
      </p:sp>
      <p:sp>
        <p:nvSpPr>
          <p:cNvPr id="101379" name="Rectangle 3"/>
          <p:cNvSpPr>
            <a:spLocks noGrp="1" noChangeArrowheads="1"/>
          </p:cNvSpPr>
          <p:nvPr>
            <p:ph type="body" idx="1"/>
          </p:nvPr>
        </p:nvSpPr>
        <p:spPr/>
        <p:txBody>
          <a:bodyPr/>
          <a:lstStyle/>
          <a:p>
            <a:r>
              <a:rPr lang="en-US" altLang="ko-KR">
                <a:ea typeface="굴림" charset="-127"/>
              </a:rPr>
              <a:t>Stephen Krashen </a:t>
            </a:r>
          </a:p>
          <a:p>
            <a:r>
              <a:rPr lang="en-US" altLang="ko-KR">
                <a:ea typeface="굴림" charset="-127"/>
              </a:rPr>
              <a:t>Teresa Pica </a:t>
            </a:r>
          </a:p>
          <a:p>
            <a:r>
              <a:rPr lang="en-US" altLang="ko-KR">
                <a:ea typeface="굴림" charset="-127"/>
              </a:rPr>
              <a:t>Michael Long </a:t>
            </a:r>
          </a:p>
          <a:p>
            <a:r>
              <a:rPr lang="en-US" altLang="ko-KR">
                <a:ea typeface="굴림" charset="-127"/>
              </a:rPr>
              <a:t>Susan Gass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r>
              <a:rPr lang="en-US" altLang="ko-KR">
                <a:ea typeface="굴림" charset="-127"/>
              </a:rPr>
              <a:t>Margarita </a:t>
            </a:r>
          </a:p>
        </p:txBody>
      </p:sp>
      <p:sp>
        <p:nvSpPr>
          <p:cNvPr id="112643" name="Rectangle 3"/>
          <p:cNvSpPr>
            <a:spLocks noGrp="1" noChangeArrowheads="1"/>
          </p:cNvSpPr>
          <p:nvPr>
            <p:ph type="body" idx="1"/>
          </p:nvPr>
        </p:nvSpPr>
        <p:spPr/>
        <p:txBody>
          <a:bodyPr/>
          <a:lstStyle/>
          <a:p>
            <a:endParaRPr lang="ko-KR" altLang="en-US">
              <a:ea typeface="굴림" charset="-127"/>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Заголовок 1"/>
          <p:cNvSpPr>
            <a:spLocks noGrp="1"/>
          </p:cNvSpPr>
          <p:nvPr>
            <p:ph type="ctrTitle" idx="4294967295"/>
          </p:nvPr>
        </p:nvSpPr>
        <p:spPr>
          <a:xfrm>
            <a:off x="304800" y="0"/>
            <a:ext cx="7772400" cy="1428750"/>
          </a:xfrm>
        </p:spPr>
        <p:txBody>
          <a:bodyPr/>
          <a:lstStyle/>
          <a:p>
            <a:r>
              <a:rPr lang="en-US" altLang="ko-KR" sz="4000" b="1">
                <a:ea typeface="굴림" charset="-127"/>
              </a:rPr>
              <a:t>Interlanguage and Fossilization</a:t>
            </a:r>
            <a:endParaRPr lang="ru-RU" altLang="ko-KR" sz="4000" b="1"/>
          </a:p>
        </p:txBody>
      </p:sp>
      <p:sp>
        <p:nvSpPr>
          <p:cNvPr id="106499" name="Подзаголовок 2"/>
          <p:cNvSpPr>
            <a:spLocks noGrp="1"/>
          </p:cNvSpPr>
          <p:nvPr>
            <p:ph type="subTitle" idx="4294967295"/>
          </p:nvPr>
        </p:nvSpPr>
        <p:spPr>
          <a:xfrm>
            <a:off x="714375" y="1676400"/>
            <a:ext cx="7786688" cy="3786188"/>
          </a:xfrm>
        </p:spPr>
        <p:txBody>
          <a:bodyPr/>
          <a:lstStyle/>
          <a:p>
            <a:pPr marL="0" indent="0">
              <a:buFont typeface="Wingdings" pitchFamily="2" charset="2"/>
              <a:buNone/>
            </a:pPr>
            <a:r>
              <a:rPr lang="en-US" altLang="ko-KR" sz="3500" b="1" i="1">
                <a:ea typeface="굴림" charset="-127"/>
              </a:rPr>
              <a:t>Interlanguage (IL) </a:t>
            </a:r>
            <a:r>
              <a:rPr lang="en-US" altLang="ko-KR" sz="2800">
                <a:ea typeface="굴림" charset="-127"/>
              </a:rPr>
              <a:t>is an emerging linguistic system that has been developed by a learner of L2 who has not become fully proficient yet but is approximating the TL.</a:t>
            </a:r>
          </a:p>
          <a:p>
            <a:pPr marL="0" indent="0">
              <a:buFont typeface="Wingdings" pitchFamily="2" charset="2"/>
              <a:buNone/>
            </a:pPr>
            <a:endParaRPr lang="en-US" altLang="ko-KR">
              <a:ea typeface="굴림" charset="-127"/>
            </a:endParaRPr>
          </a:p>
          <a:p>
            <a:pPr marL="0" indent="0">
              <a:buFont typeface="Wingdings" pitchFamily="2" charset="2"/>
              <a:buNone/>
            </a:pPr>
            <a:r>
              <a:rPr lang="en-US" altLang="ko-KR" sz="2800">
                <a:ea typeface="굴림" charset="-127"/>
              </a:rPr>
              <a:t>The rules used by a learner on a particular stage of his development are not found in either his mother tongue or the TL.</a:t>
            </a:r>
          </a:p>
          <a:p>
            <a:pPr marL="0" indent="0">
              <a:buFont typeface="Wingdings" pitchFamily="2" charset="2"/>
              <a:buNone/>
            </a:pPr>
            <a:endParaRPr lang="ru-RU" altLang="ko-KR" sz="280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Заголовок 1"/>
          <p:cNvSpPr>
            <a:spLocks noGrp="1"/>
          </p:cNvSpPr>
          <p:nvPr>
            <p:ph type="title" idx="4294967295"/>
          </p:nvPr>
        </p:nvSpPr>
        <p:spPr/>
        <p:txBody>
          <a:bodyPr/>
          <a:lstStyle/>
          <a:p>
            <a:r>
              <a:rPr lang="en-US" altLang="ko-KR" b="1">
                <a:ea typeface="굴림" charset="-127"/>
              </a:rPr>
              <a:t>The origin of the term IL</a:t>
            </a:r>
            <a:endParaRPr lang="ru-RU" altLang="ko-KR" b="1"/>
          </a:p>
        </p:txBody>
      </p:sp>
      <p:sp>
        <p:nvSpPr>
          <p:cNvPr id="107523" name="Содержимое 2"/>
          <p:cNvSpPr>
            <a:spLocks noGrp="1"/>
          </p:cNvSpPr>
          <p:nvPr>
            <p:ph idx="4294967295"/>
          </p:nvPr>
        </p:nvSpPr>
        <p:spPr/>
        <p:txBody>
          <a:bodyPr/>
          <a:lstStyle/>
          <a:p>
            <a:r>
              <a:rPr lang="en-US" altLang="ko-KR">
                <a:ea typeface="굴림" charset="-127"/>
              </a:rPr>
              <a:t>The term was coined by Larry Selinker in 1972. However, S. Pit Corder is considered to be responsible for raising problems which became central to studies of IL.</a:t>
            </a:r>
          </a:p>
          <a:p>
            <a:r>
              <a:rPr lang="en-US" altLang="ko-KR">
                <a:ea typeface="굴림" charset="-127"/>
              </a:rPr>
              <a:t>IL is based on the theory that there is a “psychological structure latent in the brain” which is activated when a person tries to learn L2. </a:t>
            </a:r>
          </a:p>
          <a:p>
            <a:endParaRPr lang="ru-RU" altLang="ko-K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Заголовок 1"/>
          <p:cNvSpPr>
            <a:spLocks noGrp="1"/>
          </p:cNvSpPr>
          <p:nvPr>
            <p:ph type="title" idx="4294967295"/>
          </p:nvPr>
        </p:nvSpPr>
        <p:spPr>
          <a:xfrm>
            <a:off x="152400" y="285750"/>
            <a:ext cx="8229600" cy="857250"/>
          </a:xfrm>
        </p:spPr>
        <p:txBody>
          <a:bodyPr/>
          <a:lstStyle/>
          <a:p>
            <a:r>
              <a:rPr lang="en-US" altLang="ko-KR" sz="4000" b="1">
                <a:ea typeface="굴림" charset="-127"/>
              </a:rPr>
              <a:t>Learning strategies of creating IL</a:t>
            </a:r>
            <a:endParaRPr lang="ru-RU" altLang="ko-KR" sz="4000" b="1"/>
          </a:p>
        </p:txBody>
      </p:sp>
      <p:sp>
        <p:nvSpPr>
          <p:cNvPr id="3" name="Содержимое 2"/>
          <p:cNvSpPr>
            <a:spLocks noGrp="1"/>
          </p:cNvSpPr>
          <p:nvPr>
            <p:ph idx="4294967295"/>
          </p:nvPr>
        </p:nvSpPr>
        <p:spPr>
          <a:xfrm>
            <a:off x="509588" y="1295400"/>
            <a:ext cx="8329612" cy="3352800"/>
          </a:xfrm>
        </p:spPr>
        <p:txBody>
          <a:bodyPr>
            <a:normAutofit/>
          </a:bodyPr>
          <a:lstStyle/>
          <a:p>
            <a:pPr>
              <a:lnSpc>
                <a:spcPct val="90000"/>
              </a:lnSpc>
            </a:pPr>
            <a:r>
              <a:rPr lang="en-US" altLang="ko-KR" sz="2800" b="1" i="1">
                <a:ea typeface="굴림" charset="-127"/>
              </a:rPr>
              <a:t>Language transfer </a:t>
            </a:r>
            <a:r>
              <a:rPr lang="en-US" altLang="ko-KR" sz="2800">
                <a:ea typeface="굴림" charset="-127"/>
              </a:rPr>
              <a:t>– the learner uses his mother tongue L1 as a resource for language learning:</a:t>
            </a:r>
          </a:p>
          <a:p>
            <a:pPr>
              <a:lnSpc>
                <a:spcPct val="90000"/>
              </a:lnSpc>
              <a:buFont typeface="Arial" charset="0"/>
              <a:buAutoNum type="alphaLcParenR"/>
            </a:pPr>
            <a:r>
              <a:rPr lang="en-US" altLang="ko-KR" sz="2800">
                <a:ea typeface="굴림" charset="-127"/>
              </a:rPr>
              <a:t>Positive transfer;</a:t>
            </a:r>
          </a:p>
          <a:p>
            <a:pPr>
              <a:lnSpc>
                <a:spcPct val="90000"/>
              </a:lnSpc>
              <a:buFont typeface="Arial" charset="0"/>
              <a:buAutoNum type="alphaLcParenR"/>
            </a:pPr>
            <a:r>
              <a:rPr lang="en-US" altLang="ko-KR" sz="2800">
                <a:ea typeface="굴림" charset="-127"/>
              </a:rPr>
              <a:t>Negative transfer;</a:t>
            </a:r>
          </a:p>
          <a:p>
            <a:pPr>
              <a:lnSpc>
                <a:spcPct val="90000"/>
              </a:lnSpc>
              <a:buFont typeface="Arial" charset="0"/>
              <a:buAutoNum type="alphaLcParenR"/>
            </a:pPr>
            <a:r>
              <a:rPr lang="en-US" altLang="ko-KR" sz="2800">
                <a:ea typeface="굴림" charset="-127"/>
              </a:rPr>
              <a:t>Avoidance;</a:t>
            </a:r>
          </a:p>
          <a:p>
            <a:pPr>
              <a:lnSpc>
                <a:spcPct val="90000"/>
              </a:lnSpc>
              <a:buFont typeface="Arial" charset="0"/>
              <a:buAutoNum type="alphaLcParenR"/>
            </a:pPr>
            <a:r>
              <a:rPr lang="en-US" altLang="ko-KR" sz="2800">
                <a:ea typeface="굴림" charset="-127"/>
              </a:rPr>
              <a:t>Overuse;</a:t>
            </a:r>
          </a:p>
          <a:p>
            <a:pPr>
              <a:lnSpc>
                <a:spcPct val="90000"/>
              </a:lnSpc>
            </a:pPr>
            <a:r>
              <a:rPr lang="en-US" altLang="ko-KR" sz="2800" b="1" i="1">
                <a:ea typeface="굴림" charset="-127"/>
              </a:rPr>
              <a:t>Overgeneralization</a:t>
            </a:r>
            <a:r>
              <a:rPr lang="en-US" altLang="ko-KR" sz="2800">
                <a:ea typeface="굴림" charset="-127"/>
              </a:rPr>
              <a:t> (at the phonetic, grammatical, lexical levels and at the level of discourse);</a:t>
            </a:r>
          </a:p>
          <a:p>
            <a:pPr>
              <a:lnSpc>
                <a:spcPct val="90000"/>
              </a:lnSpc>
            </a:pPr>
            <a:r>
              <a:rPr lang="en-US" altLang="ko-KR" sz="2800" b="1" i="1">
                <a:ea typeface="굴림" charset="-127"/>
              </a:rPr>
              <a:t>Simplification.</a:t>
            </a:r>
          </a:p>
          <a:p>
            <a:pPr>
              <a:lnSpc>
                <a:spcPct val="90000"/>
              </a:lnSpc>
            </a:pPr>
            <a:endParaRPr lang="en-US" altLang="ko-KR" sz="2800">
              <a:ea typeface="굴림" charset="-127"/>
            </a:endParaRPr>
          </a:p>
          <a:p>
            <a:pPr>
              <a:lnSpc>
                <a:spcPct val="90000"/>
              </a:lnSpc>
            </a:pPr>
            <a:endParaRPr lang="en-US" altLang="ko-KR" sz="2800">
              <a:ea typeface="굴림" charset="-127"/>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Заголовок 1"/>
          <p:cNvSpPr>
            <a:spLocks noGrp="1"/>
          </p:cNvSpPr>
          <p:nvPr>
            <p:ph type="title" idx="4294967295"/>
          </p:nvPr>
        </p:nvSpPr>
        <p:spPr/>
        <p:txBody>
          <a:bodyPr/>
          <a:lstStyle/>
          <a:p>
            <a:r>
              <a:rPr lang="en-US" altLang="ko-KR" b="1">
                <a:ea typeface="굴림" charset="-127"/>
              </a:rPr>
              <a:t>IL in context</a:t>
            </a:r>
            <a:endParaRPr lang="ru-RU" altLang="ko-KR" b="1"/>
          </a:p>
        </p:txBody>
      </p:sp>
      <p:sp>
        <p:nvSpPr>
          <p:cNvPr id="3" name="Содержимое 2"/>
          <p:cNvSpPr>
            <a:spLocks noGrp="1"/>
          </p:cNvSpPr>
          <p:nvPr>
            <p:ph idx="4294967295"/>
          </p:nvPr>
        </p:nvSpPr>
        <p:spPr/>
        <p:txBody>
          <a:bodyPr>
            <a:normAutofit/>
          </a:bodyPr>
          <a:lstStyle/>
          <a:p>
            <a:pPr>
              <a:lnSpc>
                <a:spcPct val="90000"/>
              </a:lnSpc>
            </a:pPr>
            <a:r>
              <a:rPr lang="en-US" altLang="ko-KR" sz="2800">
                <a:ea typeface="굴림" charset="-127"/>
              </a:rPr>
              <a:t>Variations of IL. Various aspects of SLA occur differentially within discourse domains (“internally created contexts, within which IL structures are created differentially”). (Selinker and Doughlas)</a:t>
            </a:r>
          </a:p>
          <a:p>
            <a:pPr>
              <a:lnSpc>
                <a:spcPct val="90000"/>
              </a:lnSpc>
            </a:pPr>
            <a:endParaRPr lang="en-US" altLang="ko-KR" sz="2800">
              <a:ea typeface="굴림" charset="-127"/>
            </a:endParaRPr>
          </a:p>
          <a:p>
            <a:pPr>
              <a:lnSpc>
                <a:spcPct val="90000"/>
              </a:lnSpc>
            </a:pPr>
            <a:r>
              <a:rPr lang="en-US" altLang="ko-KR" sz="2800">
                <a:ea typeface="굴림" charset="-127"/>
              </a:rPr>
              <a:t>Interlanguage Pragmatics – acquisition and use of L2 pragmatic knowledge; deals with how people use language within a social context. (Bardovi-Harlig, Kasper and Schmidt)</a:t>
            </a:r>
            <a:endParaRPr lang="ru-RU" altLang="ko-KR" sz="280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Заголовок 1"/>
          <p:cNvSpPr>
            <a:spLocks noGrp="1"/>
          </p:cNvSpPr>
          <p:nvPr>
            <p:ph type="title" idx="4294967295"/>
          </p:nvPr>
        </p:nvSpPr>
        <p:spPr/>
        <p:txBody>
          <a:bodyPr/>
          <a:lstStyle/>
          <a:p>
            <a:r>
              <a:rPr lang="en-US" altLang="ko-KR" b="1">
                <a:ea typeface="굴림" charset="-127"/>
              </a:rPr>
              <a:t>Fossilization</a:t>
            </a:r>
            <a:endParaRPr lang="ru-RU" altLang="ko-KR" b="1"/>
          </a:p>
        </p:txBody>
      </p:sp>
      <p:sp>
        <p:nvSpPr>
          <p:cNvPr id="110595" name="Содержимое 2"/>
          <p:cNvSpPr>
            <a:spLocks noGrp="1"/>
          </p:cNvSpPr>
          <p:nvPr>
            <p:ph idx="4294967295"/>
          </p:nvPr>
        </p:nvSpPr>
        <p:spPr>
          <a:xfrm>
            <a:off x="457200" y="1600200"/>
            <a:ext cx="8229600" cy="5043488"/>
          </a:xfrm>
        </p:spPr>
        <p:txBody>
          <a:bodyPr/>
          <a:lstStyle/>
          <a:p>
            <a:r>
              <a:rPr lang="en-US" altLang="ko-KR">
                <a:ea typeface="굴림" charset="-127"/>
              </a:rPr>
              <a:t>The term was borrowed from paleontology. It refers to earlier language forms that become encased in a learner’s IL and cannot be changed by practice of the TL.</a:t>
            </a:r>
          </a:p>
        </p:txBody>
      </p:sp>
      <p:pic>
        <p:nvPicPr>
          <p:cNvPr id="110596" name="Рисунок 3" descr="Pb08069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605213"/>
            <a:ext cx="6010275"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10596"/>
                                        </p:tgtEl>
                                        <p:attrNameLst>
                                          <p:attrName>style.visibility</p:attrName>
                                        </p:attrNameLst>
                                      </p:cBhvr>
                                      <p:to>
                                        <p:strVal val="visible"/>
                                      </p:to>
                                    </p:set>
                                    <p:animEffect transition="in" filter="blinds(horizontal)">
                                      <p:cBhvr>
                                        <p:cTn id="7" dur="500"/>
                                        <p:tgtEl>
                                          <p:spTgt spid="1105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195263" y="228600"/>
            <a:ext cx="8015287" cy="352425"/>
          </a:xfrm>
        </p:spPr>
        <p:txBody>
          <a:bodyPr>
            <a:normAutofit/>
          </a:bodyPr>
          <a:lstStyle/>
          <a:p>
            <a:endParaRPr lang="ru-RU" altLang="ko-KR" sz="3800"/>
          </a:p>
        </p:txBody>
      </p:sp>
      <p:sp>
        <p:nvSpPr>
          <p:cNvPr id="111619" name="Содержимое 2"/>
          <p:cNvSpPr>
            <a:spLocks noGrp="1"/>
          </p:cNvSpPr>
          <p:nvPr>
            <p:ph idx="4294967295"/>
          </p:nvPr>
        </p:nvSpPr>
        <p:spPr>
          <a:xfrm>
            <a:off x="457200" y="1352550"/>
            <a:ext cx="8229600" cy="5429250"/>
          </a:xfrm>
        </p:spPr>
        <p:txBody>
          <a:bodyPr/>
          <a:lstStyle/>
          <a:p>
            <a:r>
              <a:rPr lang="en-US" altLang="ko-KR" sz="3000" b="1" i="1">
                <a:ea typeface="굴림" charset="-127"/>
              </a:rPr>
              <a:t>Interlanguage fossilization </a:t>
            </a:r>
            <a:r>
              <a:rPr lang="en-US" altLang="ko-KR" sz="3000">
                <a:ea typeface="굴림" charset="-127"/>
              </a:rPr>
              <a:t>is a stage during a language learning process, when a permanent cessation of progress towards the TL comes.</a:t>
            </a:r>
          </a:p>
          <a:p>
            <a:r>
              <a:rPr lang="en-US" altLang="ko-KR" sz="3000">
                <a:ea typeface="굴림" charset="-127"/>
              </a:rPr>
              <a:t>Fossilization includes “linguistic items, rules and subsystems which speakers of a particular NL will tend to keep in their IL” (Selinker)</a:t>
            </a:r>
          </a:p>
          <a:p>
            <a:r>
              <a:rPr lang="en-US" altLang="ko-KR" sz="3000">
                <a:ea typeface="굴림" charset="-127"/>
              </a:rPr>
              <a:t>The concept of fossilization is considered to be one of  fundamental phenomena of SLA.</a:t>
            </a:r>
          </a:p>
        </p:txBody>
      </p:sp>
      <p:sp>
        <p:nvSpPr>
          <p:cNvPr id="111620" name="Заголовок 1"/>
          <p:cNvSpPr>
            <a:spLocks/>
          </p:cNvSpPr>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US" altLang="ko-KR" sz="4200" b="1">
                <a:solidFill>
                  <a:schemeClr val="tx2"/>
                </a:solidFill>
                <a:ea typeface="굴림" charset="-127"/>
              </a:rPr>
              <a:t>Fossilization</a:t>
            </a:r>
            <a:endParaRPr lang="ru-RU" altLang="ko-KR" sz="4200" b="1">
              <a:solidFill>
                <a:schemeClr val="tx2"/>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altLang="ko-KR">
                <a:ea typeface="굴림" charset="-127"/>
              </a:rPr>
              <a:t>Alyson and Jenny</a:t>
            </a:r>
          </a:p>
        </p:txBody>
      </p:sp>
      <p:sp>
        <p:nvSpPr>
          <p:cNvPr id="113667" name="Rectangle 3"/>
          <p:cNvSpPr>
            <a:spLocks noGrp="1" noChangeArrowheads="1"/>
          </p:cNvSpPr>
          <p:nvPr>
            <p:ph type="body" idx="1"/>
          </p:nvPr>
        </p:nvSpPr>
        <p:spPr/>
        <p:txBody>
          <a:bodyPr/>
          <a:lstStyle/>
          <a:p>
            <a:endParaRPr lang="ko-KR" altLang="en-US">
              <a:ea typeface="굴림" charset="-12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2"/>
          <p:cNvGrpSpPr>
            <a:grpSpLocks/>
          </p:cNvGrpSpPr>
          <p:nvPr/>
        </p:nvGrpSpPr>
        <p:grpSpPr bwMode="auto">
          <a:xfrm>
            <a:off x="733425" y="3127375"/>
            <a:ext cx="2606675" cy="2663825"/>
            <a:chOff x="1925" y="919"/>
            <a:chExt cx="1869" cy="1831"/>
          </a:xfrm>
        </p:grpSpPr>
        <p:grpSp>
          <p:nvGrpSpPr>
            <p:cNvPr id="71686" name="Group 13"/>
            <p:cNvGrpSpPr>
              <a:grpSpLocks/>
            </p:cNvGrpSpPr>
            <p:nvPr/>
          </p:nvGrpSpPr>
          <p:grpSpPr bwMode="auto">
            <a:xfrm>
              <a:off x="1992" y="919"/>
              <a:ext cx="1704" cy="1831"/>
              <a:chOff x="555" y="2823"/>
              <a:chExt cx="973" cy="1065"/>
            </a:xfrm>
          </p:grpSpPr>
          <p:pic>
            <p:nvPicPr>
              <p:cNvPr id="71687" name="Picture 14"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 y="3718"/>
                <a:ext cx="81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8" name="Oval 15"/>
              <p:cNvSpPr>
                <a:spLocks noChangeArrowheads="1"/>
              </p:cNvSpPr>
              <p:nvPr/>
            </p:nvSpPr>
            <p:spPr bwMode="gray">
              <a:xfrm>
                <a:off x="555" y="2823"/>
                <a:ext cx="973" cy="973"/>
              </a:xfrm>
              <a:prstGeom prst="ellipse">
                <a:avLst/>
              </a:prstGeom>
              <a:gradFill rotWithShape="1">
                <a:gsLst>
                  <a:gs pos="0">
                    <a:srgbClr val="F0EA00"/>
                  </a:gs>
                  <a:gs pos="100000">
                    <a:srgbClr val="89860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1689" name="Oval 16"/>
              <p:cNvSpPr>
                <a:spLocks noChangeArrowheads="1"/>
              </p:cNvSpPr>
              <p:nvPr/>
            </p:nvSpPr>
            <p:spPr bwMode="gray">
              <a:xfrm>
                <a:off x="576" y="2846"/>
                <a:ext cx="928" cy="929"/>
              </a:xfrm>
              <a:prstGeom prst="ellipse">
                <a:avLst/>
              </a:prstGeom>
              <a:gradFill rotWithShape="1">
                <a:gsLst>
                  <a:gs pos="0">
                    <a:srgbClr val="F0EA00">
                      <a:alpha val="85001"/>
                    </a:srgbClr>
                  </a:gs>
                  <a:gs pos="100000">
                    <a:srgbClr val="9895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1690" name="Oval 17"/>
              <p:cNvSpPr>
                <a:spLocks noChangeArrowheads="1"/>
              </p:cNvSpPr>
              <p:nvPr/>
            </p:nvSpPr>
            <p:spPr bwMode="gray">
              <a:xfrm>
                <a:off x="612" y="2880"/>
                <a:ext cx="839" cy="839"/>
              </a:xfrm>
              <a:prstGeom prst="ellipse">
                <a:avLst/>
              </a:prstGeom>
              <a:gradFill rotWithShape="1">
                <a:gsLst>
                  <a:gs pos="0">
                    <a:srgbClr val="F0EA00"/>
                  </a:gs>
                  <a:gs pos="100000">
                    <a:srgbClr val="AEAA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pic>
            <p:nvPicPr>
              <p:cNvPr id="71691" name="Picture 18"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692" name="Text Box 19"/>
            <p:cNvSpPr txBox="1">
              <a:spLocks noChangeArrowheads="1"/>
            </p:cNvSpPr>
            <p:nvPr/>
          </p:nvSpPr>
          <p:spPr bwMode="auto">
            <a:xfrm>
              <a:off x="1925" y="1721"/>
              <a:ext cx="186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ko-KR" sz="2500" b="1">
                  <a:solidFill>
                    <a:srgbClr val="000000"/>
                  </a:solidFill>
                  <a:latin typeface="Verdana" pitchFamily="34" charset="0"/>
                  <a:ea typeface="굴림" charset="-127"/>
                </a:rPr>
                <a:t>Psychological</a:t>
              </a:r>
            </a:p>
          </p:txBody>
        </p:sp>
      </p:grpSp>
      <p:grpSp>
        <p:nvGrpSpPr>
          <p:cNvPr id="5" name="Group 20"/>
          <p:cNvGrpSpPr>
            <a:grpSpLocks/>
          </p:cNvGrpSpPr>
          <p:nvPr/>
        </p:nvGrpSpPr>
        <p:grpSpPr bwMode="auto">
          <a:xfrm>
            <a:off x="3492500" y="3122613"/>
            <a:ext cx="2376488" cy="2592387"/>
            <a:chOff x="4195" y="1026"/>
            <a:chExt cx="1724" cy="1768"/>
          </a:xfrm>
        </p:grpSpPr>
        <p:grpSp>
          <p:nvGrpSpPr>
            <p:cNvPr id="71694" name="Group 21"/>
            <p:cNvGrpSpPr>
              <a:grpSpLocks/>
            </p:cNvGrpSpPr>
            <p:nvPr/>
          </p:nvGrpSpPr>
          <p:grpSpPr bwMode="auto">
            <a:xfrm>
              <a:off x="4195" y="1026"/>
              <a:ext cx="1724" cy="1768"/>
              <a:chOff x="555" y="2823"/>
              <a:chExt cx="973" cy="1065"/>
            </a:xfrm>
          </p:grpSpPr>
          <p:pic>
            <p:nvPicPr>
              <p:cNvPr id="71695" name="Picture 22"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 y="3718"/>
                <a:ext cx="81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96" name="Oval 23"/>
              <p:cNvSpPr>
                <a:spLocks noChangeArrowheads="1"/>
              </p:cNvSpPr>
              <p:nvPr/>
            </p:nvSpPr>
            <p:spPr bwMode="gray">
              <a:xfrm>
                <a:off x="555" y="2823"/>
                <a:ext cx="973" cy="973"/>
              </a:xfrm>
              <a:prstGeom prst="ellipse">
                <a:avLst/>
              </a:prstGeom>
              <a:gradFill rotWithShape="1">
                <a:gsLst>
                  <a:gs pos="0">
                    <a:srgbClr val="30C230"/>
                  </a:gs>
                  <a:gs pos="100000">
                    <a:srgbClr val="1B6F1B"/>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1697" name="Oval 24"/>
              <p:cNvSpPr>
                <a:spLocks noChangeArrowheads="1"/>
              </p:cNvSpPr>
              <p:nvPr/>
            </p:nvSpPr>
            <p:spPr bwMode="gray">
              <a:xfrm>
                <a:off x="576" y="2846"/>
                <a:ext cx="928" cy="929"/>
              </a:xfrm>
              <a:prstGeom prst="ellipse">
                <a:avLst/>
              </a:prstGeom>
              <a:gradFill rotWithShape="1">
                <a:gsLst>
                  <a:gs pos="0">
                    <a:srgbClr val="30C230">
                      <a:alpha val="85001"/>
                    </a:srgbClr>
                  </a:gs>
                  <a:gs pos="100000">
                    <a:srgbClr val="1F7B1F"/>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1698" name="Oval 25"/>
              <p:cNvSpPr>
                <a:spLocks noChangeArrowheads="1"/>
              </p:cNvSpPr>
              <p:nvPr/>
            </p:nvSpPr>
            <p:spPr bwMode="gray">
              <a:xfrm>
                <a:off x="612" y="2880"/>
                <a:ext cx="839" cy="839"/>
              </a:xfrm>
              <a:prstGeom prst="ellipse">
                <a:avLst/>
              </a:prstGeom>
              <a:gradFill rotWithShape="1">
                <a:gsLst>
                  <a:gs pos="0">
                    <a:srgbClr val="30C230"/>
                  </a:gs>
                  <a:gs pos="100000">
                    <a:srgbClr val="238D23"/>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pic>
            <p:nvPicPr>
              <p:cNvPr id="71699" name="Picture 26"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00" name="Text Box 27"/>
            <p:cNvSpPr txBox="1">
              <a:spLocks noChangeArrowheads="1"/>
            </p:cNvSpPr>
            <p:nvPr/>
          </p:nvSpPr>
          <p:spPr bwMode="auto">
            <a:xfrm>
              <a:off x="4512" y="1778"/>
              <a:ext cx="1056" cy="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ko-KR" sz="3000" b="1">
                  <a:solidFill>
                    <a:srgbClr val="000000"/>
                  </a:solidFill>
                  <a:latin typeface="Verdana" pitchFamily="34" charset="0"/>
                  <a:ea typeface="HY강B" pitchFamily="18" charset="-127"/>
                </a:rPr>
                <a:t>Social</a:t>
              </a:r>
              <a:endParaRPr lang="en-US" altLang="ko-KR" sz="3000" b="1">
                <a:solidFill>
                  <a:srgbClr val="000000"/>
                </a:solidFill>
                <a:latin typeface="Verdana" pitchFamily="34" charset="0"/>
                <a:ea typeface="굴림" charset="-127"/>
              </a:endParaRPr>
            </a:p>
          </p:txBody>
        </p:sp>
      </p:grpSp>
      <p:grpSp>
        <p:nvGrpSpPr>
          <p:cNvPr id="7" name="Group 41"/>
          <p:cNvGrpSpPr>
            <a:grpSpLocks/>
          </p:cNvGrpSpPr>
          <p:nvPr/>
        </p:nvGrpSpPr>
        <p:grpSpPr bwMode="auto">
          <a:xfrm>
            <a:off x="6148388" y="3048000"/>
            <a:ext cx="2386012" cy="2592388"/>
            <a:chOff x="2083" y="935"/>
            <a:chExt cx="1779" cy="1905"/>
          </a:xfrm>
        </p:grpSpPr>
        <p:grpSp>
          <p:nvGrpSpPr>
            <p:cNvPr id="71702" name="Group 42"/>
            <p:cNvGrpSpPr>
              <a:grpSpLocks/>
            </p:cNvGrpSpPr>
            <p:nvPr/>
          </p:nvGrpSpPr>
          <p:grpSpPr bwMode="auto">
            <a:xfrm>
              <a:off x="2109" y="935"/>
              <a:ext cx="1753" cy="1905"/>
              <a:chOff x="555" y="2823"/>
              <a:chExt cx="973" cy="1065"/>
            </a:xfrm>
          </p:grpSpPr>
          <p:pic>
            <p:nvPicPr>
              <p:cNvPr id="71703" name="Picture 43"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 y="3718"/>
                <a:ext cx="81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04" name="Oval 44"/>
              <p:cNvSpPr>
                <a:spLocks noChangeArrowheads="1"/>
              </p:cNvSpPr>
              <p:nvPr/>
            </p:nvSpPr>
            <p:spPr bwMode="gray">
              <a:xfrm>
                <a:off x="555" y="2823"/>
                <a:ext cx="973" cy="973"/>
              </a:xfrm>
              <a:prstGeom prst="ellipse">
                <a:avLst/>
              </a:prstGeom>
              <a:gradFill rotWithShape="1">
                <a:gsLst>
                  <a:gs pos="0">
                    <a:srgbClr val="AE50E2"/>
                  </a:gs>
                  <a:gs pos="100000">
                    <a:srgbClr val="642E81"/>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1705" name="Oval 45"/>
              <p:cNvSpPr>
                <a:spLocks noChangeArrowheads="1"/>
              </p:cNvSpPr>
              <p:nvPr/>
            </p:nvSpPr>
            <p:spPr bwMode="gray">
              <a:xfrm>
                <a:off x="576" y="2846"/>
                <a:ext cx="928" cy="929"/>
              </a:xfrm>
              <a:prstGeom prst="ellipse">
                <a:avLst/>
              </a:prstGeom>
              <a:gradFill rotWithShape="1">
                <a:gsLst>
                  <a:gs pos="0">
                    <a:srgbClr val="AE50E2">
                      <a:alpha val="85001"/>
                    </a:srgbClr>
                  </a:gs>
                  <a:gs pos="100000">
                    <a:srgbClr val="6F339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1706" name="Oval 46"/>
              <p:cNvSpPr>
                <a:spLocks noChangeArrowheads="1"/>
              </p:cNvSpPr>
              <p:nvPr/>
            </p:nvSpPr>
            <p:spPr bwMode="gray">
              <a:xfrm>
                <a:off x="612" y="2880"/>
                <a:ext cx="839" cy="839"/>
              </a:xfrm>
              <a:prstGeom prst="ellipse">
                <a:avLst/>
              </a:prstGeom>
              <a:gradFill rotWithShape="1">
                <a:gsLst>
                  <a:gs pos="0">
                    <a:srgbClr val="AE50E2"/>
                  </a:gs>
                  <a:gs pos="100000">
                    <a:srgbClr val="7E3AA4"/>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pic>
            <p:nvPicPr>
              <p:cNvPr id="71707" name="Picture 47"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08" name="Text Box 48"/>
            <p:cNvSpPr txBox="1">
              <a:spLocks noChangeArrowheads="1"/>
            </p:cNvSpPr>
            <p:nvPr/>
          </p:nvSpPr>
          <p:spPr bwMode="auto">
            <a:xfrm>
              <a:off x="2083" y="1698"/>
              <a:ext cx="177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ko-KR" sz="3000" b="1">
                  <a:solidFill>
                    <a:srgbClr val="000000"/>
                  </a:solidFill>
                  <a:latin typeface="Verdana" pitchFamily="34" charset="0"/>
                  <a:ea typeface="HY강B" pitchFamily="18" charset="-127"/>
                </a:rPr>
                <a:t> Linguistic</a:t>
              </a:r>
              <a:endParaRPr lang="en-US" altLang="ko-KR" sz="3000" b="1">
                <a:solidFill>
                  <a:srgbClr val="000000"/>
                </a:solidFill>
                <a:latin typeface="Verdana" pitchFamily="34" charset="0"/>
                <a:ea typeface="굴림" charset="-127"/>
              </a:endParaRPr>
            </a:p>
          </p:txBody>
        </p:sp>
      </p:grpSp>
      <p:sp>
        <p:nvSpPr>
          <p:cNvPr id="71709" name="Rectangle 29"/>
          <p:cNvSpPr>
            <a:spLocks noChangeArrowheads="1"/>
          </p:cNvSpPr>
          <p:nvPr/>
        </p:nvSpPr>
        <p:spPr bwMode="auto">
          <a:xfrm>
            <a:off x="195263" y="228600"/>
            <a:ext cx="80152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US" altLang="ko-KR" sz="3800">
                <a:solidFill>
                  <a:schemeClr val="tx2"/>
                </a:solidFill>
                <a:ea typeface="굴림" charset="-127"/>
              </a:rPr>
              <a:t>Principle of SLA</a:t>
            </a:r>
          </a:p>
        </p:txBody>
      </p:sp>
      <p:grpSp>
        <p:nvGrpSpPr>
          <p:cNvPr id="71720" name="Group 40"/>
          <p:cNvGrpSpPr>
            <a:grpSpLocks/>
          </p:cNvGrpSpPr>
          <p:nvPr/>
        </p:nvGrpSpPr>
        <p:grpSpPr bwMode="auto">
          <a:xfrm>
            <a:off x="1981200" y="1905000"/>
            <a:ext cx="5334000" cy="1295400"/>
            <a:chOff x="1248" y="1200"/>
            <a:chExt cx="3360" cy="816"/>
          </a:xfrm>
        </p:grpSpPr>
        <p:sp>
          <p:nvSpPr>
            <p:cNvPr id="71714" name="Line 34"/>
            <p:cNvSpPr>
              <a:spLocks noChangeShapeType="1"/>
            </p:cNvSpPr>
            <p:nvPr/>
          </p:nvSpPr>
          <p:spPr bwMode="auto">
            <a:xfrm flipV="1">
              <a:off x="1248" y="120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7" name="Line 37"/>
            <p:cNvSpPr>
              <a:spLocks noChangeShapeType="1"/>
            </p:cNvSpPr>
            <p:nvPr/>
          </p:nvSpPr>
          <p:spPr bwMode="auto">
            <a:xfrm flipV="1">
              <a:off x="1248" y="1200"/>
              <a:ext cx="3360"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8" name="Line 38"/>
            <p:cNvSpPr>
              <a:spLocks noChangeShapeType="1"/>
            </p:cNvSpPr>
            <p:nvPr/>
          </p:nvSpPr>
          <p:spPr bwMode="auto">
            <a:xfrm flipV="1">
              <a:off x="2928" y="1200"/>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19" name="Line 39"/>
            <p:cNvSpPr>
              <a:spLocks noChangeShapeType="1"/>
            </p:cNvSpPr>
            <p:nvPr/>
          </p:nvSpPr>
          <p:spPr bwMode="auto">
            <a:xfrm flipV="1">
              <a:off x="4608" y="1200"/>
              <a:ext cx="0" cy="768"/>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71726" name="Group 46"/>
          <p:cNvGrpSpPr>
            <a:grpSpLocks/>
          </p:cNvGrpSpPr>
          <p:nvPr/>
        </p:nvGrpSpPr>
        <p:grpSpPr bwMode="auto">
          <a:xfrm>
            <a:off x="3962400" y="609600"/>
            <a:ext cx="685800" cy="1295400"/>
            <a:chOff x="2496" y="384"/>
            <a:chExt cx="432" cy="816"/>
          </a:xfrm>
        </p:grpSpPr>
        <p:sp>
          <p:nvSpPr>
            <p:cNvPr id="71721" name="Line 41"/>
            <p:cNvSpPr>
              <a:spLocks noChangeShapeType="1"/>
            </p:cNvSpPr>
            <p:nvPr/>
          </p:nvSpPr>
          <p:spPr bwMode="auto">
            <a:xfrm flipV="1">
              <a:off x="2928" y="384"/>
              <a:ext cx="0" cy="816"/>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4" name="Line 44"/>
            <p:cNvSpPr>
              <a:spLocks noChangeShapeType="1"/>
            </p:cNvSpPr>
            <p:nvPr/>
          </p:nvSpPr>
          <p:spPr bwMode="auto">
            <a:xfrm flipH="1">
              <a:off x="2496" y="406"/>
              <a:ext cx="432"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26"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down)">
                                      <p:cBhvr>
                                        <p:cTn id="43" dur="580">
                                          <p:stCondLst>
                                            <p:cond delay="0"/>
                                          </p:stCondLst>
                                        </p:cTn>
                                        <p:tgtEl>
                                          <p:spTgt spid="7"/>
                                        </p:tgtEl>
                                      </p:cBhvr>
                                    </p:animEffect>
                                    <p:anim calcmode="lin" valueType="num">
                                      <p:cBhvr>
                                        <p:cTn id="4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9" dur="26">
                                          <p:stCondLst>
                                            <p:cond delay="650"/>
                                          </p:stCondLst>
                                        </p:cTn>
                                        <p:tgtEl>
                                          <p:spTgt spid="7"/>
                                        </p:tgtEl>
                                      </p:cBhvr>
                                      <p:to x="100000" y="60000"/>
                                    </p:animScale>
                                    <p:animScale>
                                      <p:cBhvr>
                                        <p:cTn id="50" dur="166" decel="50000">
                                          <p:stCondLst>
                                            <p:cond delay="676"/>
                                          </p:stCondLst>
                                        </p:cTn>
                                        <p:tgtEl>
                                          <p:spTgt spid="7"/>
                                        </p:tgtEl>
                                      </p:cBhvr>
                                      <p:to x="100000" y="100000"/>
                                    </p:animScale>
                                    <p:animScale>
                                      <p:cBhvr>
                                        <p:cTn id="51" dur="26">
                                          <p:stCondLst>
                                            <p:cond delay="1312"/>
                                          </p:stCondLst>
                                        </p:cTn>
                                        <p:tgtEl>
                                          <p:spTgt spid="7"/>
                                        </p:tgtEl>
                                      </p:cBhvr>
                                      <p:to x="100000" y="80000"/>
                                    </p:animScale>
                                    <p:animScale>
                                      <p:cBhvr>
                                        <p:cTn id="52" dur="166" decel="50000">
                                          <p:stCondLst>
                                            <p:cond delay="1338"/>
                                          </p:stCondLst>
                                        </p:cTn>
                                        <p:tgtEl>
                                          <p:spTgt spid="7"/>
                                        </p:tgtEl>
                                      </p:cBhvr>
                                      <p:to x="100000" y="100000"/>
                                    </p:animScale>
                                    <p:animScale>
                                      <p:cBhvr>
                                        <p:cTn id="53" dur="26">
                                          <p:stCondLst>
                                            <p:cond delay="1642"/>
                                          </p:stCondLst>
                                        </p:cTn>
                                        <p:tgtEl>
                                          <p:spTgt spid="7"/>
                                        </p:tgtEl>
                                      </p:cBhvr>
                                      <p:to x="100000" y="90000"/>
                                    </p:animScale>
                                    <p:animScale>
                                      <p:cBhvr>
                                        <p:cTn id="54" dur="166" decel="50000">
                                          <p:stCondLst>
                                            <p:cond delay="1668"/>
                                          </p:stCondLst>
                                        </p:cTn>
                                        <p:tgtEl>
                                          <p:spTgt spid="7"/>
                                        </p:tgtEl>
                                      </p:cBhvr>
                                      <p:to x="100000" y="100000"/>
                                    </p:animScale>
                                    <p:animScale>
                                      <p:cBhvr>
                                        <p:cTn id="55" dur="26">
                                          <p:stCondLst>
                                            <p:cond delay="1808"/>
                                          </p:stCondLst>
                                        </p:cTn>
                                        <p:tgtEl>
                                          <p:spTgt spid="7"/>
                                        </p:tgtEl>
                                      </p:cBhvr>
                                      <p:to x="100000" y="95000"/>
                                    </p:animScale>
                                    <p:animScale>
                                      <p:cBhvr>
                                        <p:cTn id="56" dur="166" decel="50000">
                                          <p:stCondLst>
                                            <p:cond delay="1834"/>
                                          </p:stCondLst>
                                        </p:cTn>
                                        <p:tgtEl>
                                          <p:spTgt spid="7"/>
                                        </p:tgtEl>
                                      </p:cBhvr>
                                      <p:to x="100000" y="100000"/>
                                    </p:animScale>
                                  </p:childTnLst>
                                </p:cTn>
                              </p:par>
                            </p:childTnLst>
                          </p:cTn>
                        </p:par>
                      </p:childTnLst>
                    </p:cTn>
                  </p:par>
                  <p:par>
                    <p:cTn id="57" fill="hold" nodeType="clickPar">
                      <p:stCondLst>
                        <p:cond delay="indefinite"/>
                      </p:stCondLst>
                      <p:childTnLst>
                        <p:par>
                          <p:cTn id="58" fill="hold" nodeType="withGroup">
                            <p:stCondLst>
                              <p:cond delay="0"/>
                            </p:stCondLst>
                            <p:childTnLst>
                              <p:par>
                                <p:cTn id="59" presetID="3" presetClass="entr" presetSubtype="10" fill="hold" nodeType="clickEffect">
                                  <p:stCondLst>
                                    <p:cond delay="0"/>
                                  </p:stCondLst>
                                  <p:childTnLst>
                                    <p:set>
                                      <p:cBhvr>
                                        <p:cTn id="60" dur="1" fill="hold">
                                          <p:stCondLst>
                                            <p:cond delay="0"/>
                                          </p:stCondLst>
                                        </p:cTn>
                                        <p:tgtEl>
                                          <p:spTgt spid="71720"/>
                                        </p:tgtEl>
                                        <p:attrNameLst>
                                          <p:attrName>style.visibility</p:attrName>
                                        </p:attrNameLst>
                                      </p:cBhvr>
                                      <p:to>
                                        <p:strVal val="visible"/>
                                      </p:to>
                                    </p:set>
                                    <p:animEffect transition="in" filter="blinds(horizontal)">
                                      <p:cBhvr>
                                        <p:cTn id="61" dur="500"/>
                                        <p:tgtEl>
                                          <p:spTgt spid="71720"/>
                                        </p:tgtEl>
                                      </p:cBhvr>
                                    </p:animEffect>
                                  </p:childTnLst>
                                </p:cTn>
                              </p:par>
                            </p:childTnLst>
                          </p:cTn>
                        </p:par>
                      </p:childTnLst>
                    </p:cTn>
                  </p:par>
                  <p:par>
                    <p:cTn id="62" fill="hold" nodeType="clickPar">
                      <p:stCondLst>
                        <p:cond delay="indefinite"/>
                      </p:stCondLst>
                      <p:childTnLst>
                        <p:par>
                          <p:cTn id="63" fill="hold" nodeType="withGroup">
                            <p:stCondLst>
                              <p:cond delay="0"/>
                            </p:stCondLst>
                            <p:childTnLst>
                              <p:par>
                                <p:cTn id="64" presetID="3" presetClass="entr" presetSubtype="10" fill="hold" nodeType="clickEffect">
                                  <p:stCondLst>
                                    <p:cond delay="0"/>
                                  </p:stCondLst>
                                  <p:childTnLst>
                                    <p:set>
                                      <p:cBhvr>
                                        <p:cTn id="65" dur="1" fill="hold">
                                          <p:stCondLst>
                                            <p:cond delay="0"/>
                                          </p:stCondLst>
                                        </p:cTn>
                                        <p:tgtEl>
                                          <p:spTgt spid="71726"/>
                                        </p:tgtEl>
                                        <p:attrNameLst>
                                          <p:attrName>style.visibility</p:attrName>
                                        </p:attrNameLst>
                                      </p:cBhvr>
                                      <p:to>
                                        <p:strVal val="visible"/>
                                      </p:to>
                                    </p:set>
                                    <p:animEffect transition="in" filter="blinds(horizontal)">
                                      <p:cBhvr>
                                        <p:cTn id="66" dur="500"/>
                                        <p:tgtEl>
                                          <p:spTgt spid="717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Content Placeholder 2"/>
          <p:cNvSpPr>
            <a:spLocks noGrp="1"/>
          </p:cNvSpPr>
          <p:nvPr>
            <p:ph idx="4294967295"/>
          </p:nvPr>
        </p:nvSpPr>
        <p:spPr/>
        <p:txBody>
          <a:bodyPr/>
          <a:lstStyle/>
          <a:p>
            <a:pPr>
              <a:buFont typeface="Wingdings" pitchFamily="2" charset="2"/>
              <a:buNone/>
            </a:pPr>
            <a:r>
              <a:rPr lang="ko-KR" altLang="en-US" i="1">
                <a:ea typeface="굴림" charset="-127"/>
              </a:rPr>
              <a:t> 	</a:t>
            </a:r>
          </a:p>
          <a:p>
            <a:pPr>
              <a:buFont typeface="Wingdings" pitchFamily="2" charset="2"/>
              <a:buNone/>
            </a:pPr>
            <a:r>
              <a:rPr lang="ko-KR" altLang="en-US" i="1">
                <a:ea typeface="굴림" charset="-127"/>
              </a:rPr>
              <a:t>	</a:t>
            </a:r>
            <a:r>
              <a:rPr lang="en-US" altLang="ko-KR" i="1">
                <a:ea typeface="굴림" charset="-127"/>
              </a:rPr>
              <a:t>[T]he importance of interaction is not simply that is creates learning opportunities, it is that it constitutes learning itself. </a:t>
            </a:r>
          </a:p>
          <a:p>
            <a:pPr algn="r">
              <a:buFont typeface="Wingdings" pitchFamily="2" charset="2"/>
              <a:buNone/>
            </a:pPr>
            <a:endParaRPr lang="en-US" altLang="ko-KR">
              <a:ea typeface="굴림" charset="-127"/>
            </a:endParaRPr>
          </a:p>
          <a:p>
            <a:pPr algn="r">
              <a:buFont typeface="Wingdings" pitchFamily="2" charset="2"/>
              <a:buNone/>
            </a:pPr>
            <a:r>
              <a:rPr lang="en-US" altLang="ko-KR">
                <a:ea typeface="굴림" charset="-127"/>
              </a:rPr>
              <a:t>Dick Allwright, 1984: 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p:txBody>
          <a:bodyPr/>
          <a:lstStyle/>
          <a:p>
            <a:endParaRPr lang="ko-KR" altLang="en-US">
              <a:ea typeface="굴림" charset="-127"/>
            </a:endParaRPr>
          </a:p>
        </p:txBody>
      </p:sp>
      <p:sp>
        <p:nvSpPr>
          <p:cNvPr id="3" name="Content Placeholder 2"/>
          <p:cNvSpPr>
            <a:spLocks noGrp="1"/>
          </p:cNvSpPr>
          <p:nvPr>
            <p:ph idx="4294967295"/>
          </p:nvPr>
        </p:nvSpPr>
        <p:spPr>
          <a:xfrm>
            <a:off x="3178175" y="1600200"/>
            <a:ext cx="5356225" cy="4419600"/>
          </a:xfrm>
        </p:spPr>
        <p:txBody>
          <a:bodyPr>
            <a:normAutofit/>
          </a:bodyPr>
          <a:lstStyle/>
          <a:p>
            <a:pPr marL="0" indent="0">
              <a:buFont typeface="Wingdings" pitchFamily="2" charset="2"/>
              <a:buNone/>
            </a:pPr>
            <a:r>
              <a:rPr lang="en-US" altLang="ko-KR">
                <a:ea typeface="굴림" charset="-127"/>
              </a:rPr>
              <a:t>Alison Mackey</a:t>
            </a:r>
          </a:p>
          <a:p>
            <a:pPr marL="0" indent="0"/>
            <a:r>
              <a:rPr lang="en-US" altLang="ko-KR" sz="2400">
                <a:ea typeface="굴림" charset="-127"/>
              </a:rPr>
              <a:t>Ph.D. in Linguisticts at University of Sydney (1995)</a:t>
            </a:r>
          </a:p>
          <a:p>
            <a:pPr marL="0" indent="0"/>
            <a:r>
              <a:rPr lang="en-US" altLang="ko-KR" sz="2400">
                <a:ea typeface="굴림" charset="-127"/>
              </a:rPr>
              <a:t>M.Phill in Linguistics at University of Cambridge (1989)</a:t>
            </a:r>
          </a:p>
          <a:p>
            <a:pPr marL="0" indent="0"/>
            <a:r>
              <a:rPr lang="en-US" altLang="ko-KR" sz="2400">
                <a:ea typeface="굴림" charset="-127"/>
              </a:rPr>
              <a:t>B.A. in Englsih, Linguistics &amp; law at Lancaster University  (1988)</a:t>
            </a:r>
          </a:p>
          <a:p>
            <a:pPr marL="0" indent="0"/>
            <a:r>
              <a:rPr lang="en-US" altLang="ko-KR" sz="2400">
                <a:ea typeface="굴림" charset="-127"/>
              </a:rPr>
              <a:t>Georgetown University</a:t>
            </a:r>
          </a:p>
          <a:p>
            <a:pPr marL="0" indent="0"/>
            <a:r>
              <a:rPr lang="en-US" altLang="ko-KR" sz="2400">
                <a:ea typeface="굴림" charset="-127"/>
              </a:rPr>
              <a:t>Interaction approach</a:t>
            </a:r>
          </a:p>
          <a:p>
            <a:pPr marL="0" indent="0"/>
            <a:endParaRPr lang="ko-KR" altLang="en-US" sz="2400">
              <a:ea typeface="굴림" charset="-127"/>
            </a:endParaRPr>
          </a:p>
        </p:txBody>
      </p:sp>
      <p:pic>
        <p:nvPicPr>
          <p:cNvPr id="11674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52600"/>
            <a:ext cx="26019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idx="4294967295"/>
          </p:nvPr>
        </p:nvSpPr>
        <p:spPr/>
        <p:txBody>
          <a:bodyPr/>
          <a:lstStyle/>
          <a:p>
            <a:endParaRPr lang="ko-KR" altLang="en-US">
              <a:ea typeface="굴림" charset="-127"/>
            </a:endParaRPr>
          </a:p>
        </p:txBody>
      </p:sp>
      <p:sp>
        <p:nvSpPr>
          <p:cNvPr id="3" name="Content Placeholder 2"/>
          <p:cNvSpPr>
            <a:spLocks noGrp="1"/>
          </p:cNvSpPr>
          <p:nvPr>
            <p:ph idx="4294967295"/>
          </p:nvPr>
        </p:nvSpPr>
        <p:spPr>
          <a:xfrm>
            <a:off x="3251200" y="1600200"/>
            <a:ext cx="5283200" cy="4419600"/>
          </a:xfrm>
        </p:spPr>
        <p:txBody>
          <a:bodyPr>
            <a:normAutofit/>
          </a:bodyPr>
          <a:lstStyle/>
          <a:p>
            <a:pPr marL="0" indent="0">
              <a:buFont typeface="Wingdings" pitchFamily="2" charset="2"/>
              <a:buNone/>
            </a:pPr>
            <a:r>
              <a:rPr lang="en-US" altLang="ko-KR">
                <a:ea typeface="굴림" charset="-127"/>
              </a:rPr>
              <a:t>Michael Long</a:t>
            </a:r>
          </a:p>
          <a:p>
            <a:pPr marL="0" indent="0"/>
            <a:r>
              <a:rPr lang="en-US" altLang="ko-KR" sz="2400">
                <a:ea typeface="굴림" charset="-127"/>
              </a:rPr>
              <a:t>Originally from England</a:t>
            </a:r>
          </a:p>
          <a:p>
            <a:pPr marL="0" indent="0"/>
            <a:r>
              <a:rPr lang="en-US" altLang="ko-KR" sz="2400">
                <a:ea typeface="굴림" charset="-127"/>
              </a:rPr>
              <a:t>A professor of SLA at the University of Maryland </a:t>
            </a:r>
          </a:p>
          <a:p>
            <a:pPr marL="0" indent="0"/>
            <a:r>
              <a:rPr lang="en-US" altLang="ko-KR" sz="2400">
                <a:ea typeface="굴림" charset="-127"/>
              </a:rPr>
              <a:t>Focus on form – focusing students’ attention on linguistic forms in a meaning-based lesson</a:t>
            </a:r>
          </a:p>
          <a:p>
            <a:pPr marL="0" indent="0"/>
            <a:r>
              <a:rPr lang="en-US" altLang="ko-KR" sz="2400">
                <a:ea typeface="굴림" charset="-127"/>
              </a:rPr>
              <a:t>Interaction Hypothesis – 1980s, modified in 1996</a:t>
            </a:r>
          </a:p>
        </p:txBody>
      </p:sp>
      <p:pic>
        <p:nvPicPr>
          <p:cNvPr id="1177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76400"/>
            <a:ext cx="2601913"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idx="4294967295"/>
          </p:nvPr>
        </p:nvSpPr>
        <p:spPr/>
        <p:txBody>
          <a:bodyPr/>
          <a:lstStyle/>
          <a:p>
            <a:endParaRPr lang="ko-KR" altLang="en-US">
              <a:ea typeface="굴림" charset="-127"/>
            </a:endParaRPr>
          </a:p>
        </p:txBody>
      </p:sp>
      <p:sp>
        <p:nvSpPr>
          <p:cNvPr id="3" name="Content Placeholder 2"/>
          <p:cNvSpPr>
            <a:spLocks noGrp="1"/>
          </p:cNvSpPr>
          <p:nvPr>
            <p:ph idx="4294967295"/>
          </p:nvPr>
        </p:nvSpPr>
        <p:spPr>
          <a:xfrm>
            <a:off x="3251200" y="1600200"/>
            <a:ext cx="5283200" cy="4419600"/>
          </a:xfrm>
        </p:spPr>
        <p:txBody>
          <a:bodyPr>
            <a:normAutofit/>
          </a:bodyPr>
          <a:lstStyle/>
          <a:p>
            <a:pPr marL="0" indent="0">
              <a:buFont typeface="Wingdings" pitchFamily="2" charset="2"/>
              <a:buNone/>
            </a:pPr>
            <a:r>
              <a:rPr lang="en-US" altLang="ko-KR" sz="2800">
                <a:ea typeface="굴림" charset="-127"/>
              </a:rPr>
              <a:t>Teresa Pica</a:t>
            </a:r>
          </a:p>
          <a:p>
            <a:pPr marL="0" indent="0"/>
            <a:r>
              <a:rPr lang="en-US" altLang="ko-KR" sz="2400">
                <a:ea typeface="굴림" charset="-127"/>
              </a:rPr>
              <a:t>The School District of Philadelphia</a:t>
            </a:r>
          </a:p>
          <a:p>
            <a:pPr marL="0" indent="0"/>
            <a:r>
              <a:rPr lang="en-US" altLang="ko-KR" sz="2400">
                <a:ea typeface="굴림" charset="-127"/>
              </a:rPr>
              <a:t>The Pennsylvania Dept. of Education</a:t>
            </a:r>
          </a:p>
          <a:p>
            <a:pPr marL="0" indent="0"/>
            <a:r>
              <a:rPr lang="en-US" altLang="ko-KR" sz="2400">
                <a:ea typeface="굴림" charset="-127"/>
              </a:rPr>
              <a:t>The TESOL Workshop program</a:t>
            </a:r>
          </a:p>
          <a:p>
            <a:pPr marL="0" indent="0"/>
            <a:r>
              <a:rPr lang="en-US" altLang="ko-KR" sz="2400">
                <a:ea typeface="굴림" charset="-127"/>
              </a:rPr>
              <a:t>Areas of Expertise:</a:t>
            </a:r>
          </a:p>
          <a:p>
            <a:pPr marL="400050" lvl="1" indent="0"/>
            <a:r>
              <a:rPr lang="en-US" altLang="ko-KR" sz="2000">
                <a:ea typeface="굴림" charset="-127"/>
              </a:rPr>
              <a:t>SLA</a:t>
            </a:r>
          </a:p>
          <a:p>
            <a:pPr marL="400050" lvl="1" indent="0"/>
            <a:r>
              <a:rPr lang="en-US" altLang="ko-KR" sz="2000">
                <a:ea typeface="굴림" charset="-127"/>
              </a:rPr>
              <a:t>Language curriculum design</a:t>
            </a:r>
          </a:p>
          <a:p>
            <a:pPr marL="400050" lvl="1" indent="0"/>
            <a:r>
              <a:rPr lang="en-US" altLang="ko-KR" sz="2000">
                <a:ea typeface="굴림" charset="-127"/>
              </a:rPr>
              <a:t>Approaches to classroom practice</a:t>
            </a:r>
          </a:p>
          <a:p>
            <a:pPr marL="400050" lvl="1" indent="0"/>
            <a:r>
              <a:rPr lang="en-US" altLang="ko-KR" sz="2000">
                <a:ea typeface="굴림" charset="-127"/>
              </a:rPr>
              <a:t>Classroom discourse analysis</a:t>
            </a:r>
          </a:p>
        </p:txBody>
      </p:sp>
      <p:pic>
        <p:nvPicPr>
          <p:cNvPr id="1198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2184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idx="4294967295"/>
          </p:nvPr>
        </p:nvSpPr>
        <p:spPr/>
        <p:txBody>
          <a:bodyPr/>
          <a:lstStyle/>
          <a:p>
            <a:endParaRPr lang="ko-KR" altLang="en-US">
              <a:ea typeface="굴림" charset="-127"/>
            </a:endParaRPr>
          </a:p>
        </p:txBody>
      </p:sp>
      <p:sp>
        <p:nvSpPr>
          <p:cNvPr id="3" name="Content Placeholder 2"/>
          <p:cNvSpPr>
            <a:spLocks noGrp="1"/>
          </p:cNvSpPr>
          <p:nvPr>
            <p:ph idx="4294967295"/>
          </p:nvPr>
        </p:nvSpPr>
        <p:spPr>
          <a:xfrm>
            <a:off x="3251200" y="1600200"/>
            <a:ext cx="5283200" cy="4419600"/>
          </a:xfrm>
        </p:spPr>
        <p:txBody>
          <a:bodyPr>
            <a:normAutofit/>
          </a:bodyPr>
          <a:lstStyle/>
          <a:p>
            <a:pPr marL="0" indent="0">
              <a:buFont typeface="Wingdings" pitchFamily="2" charset="2"/>
              <a:buNone/>
            </a:pPr>
            <a:r>
              <a:rPr lang="en-US" altLang="ko-KR" sz="2800">
                <a:ea typeface="굴림" charset="-127"/>
              </a:rPr>
              <a:t>Susan Gass</a:t>
            </a:r>
          </a:p>
          <a:p>
            <a:pPr marL="0" indent="0"/>
            <a:r>
              <a:rPr lang="en-US" altLang="ko-KR" sz="2400">
                <a:ea typeface="굴림" charset="-127"/>
              </a:rPr>
              <a:t>At the Michigan State University </a:t>
            </a:r>
          </a:p>
          <a:p>
            <a:pPr lvl="1">
              <a:buFont typeface="Arial" charset="0"/>
              <a:buChar char="•"/>
            </a:pPr>
            <a:r>
              <a:rPr lang="en-US" altLang="ko-KR" sz="2000">
                <a:ea typeface="굴림" charset="-127"/>
              </a:rPr>
              <a:t>The Director of the English Language Center</a:t>
            </a:r>
          </a:p>
          <a:p>
            <a:pPr lvl="1">
              <a:buFont typeface="Arial" charset="0"/>
              <a:buChar char="•"/>
            </a:pPr>
            <a:r>
              <a:rPr lang="en-US" altLang="ko-KR" sz="2000">
                <a:ea typeface="굴림" charset="-127"/>
              </a:rPr>
              <a:t>Co-director of the Center for Language Education and research</a:t>
            </a:r>
          </a:p>
          <a:p>
            <a:pPr lvl="1">
              <a:buFont typeface="Arial" charset="0"/>
              <a:buChar char="•"/>
            </a:pPr>
            <a:r>
              <a:rPr lang="en-US" altLang="ko-KR" sz="2000">
                <a:ea typeface="굴림" charset="-127"/>
              </a:rPr>
              <a:t>Director of the Second Language Studies Ph. D. Program</a:t>
            </a:r>
          </a:p>
          <a:p>
            <a:pPr marL="0" indent="0"/>
            <a:r>
              <a:rPr lang="en-US" altLang="ko-KR" sz="2400">
                <a:ea typeface="굴림" charset="-127"/>
              </a:rPr>
              <a:t>President of the International Association of Applied Linguistics</a:t>
            </a:r>
          </a:p>
          <a:p>
            <a:pPr lvl="1">
              <a:buFont typeface="Wingdings" pitchFamily="2" charset="2"/>
              <a:buNone/>
            </a:pPr>
            <a:r>
              <a:rPr lang="en-US" altLang="ko-KR" sz="2000">
                <a:ea typeface="굴림" charset="-127"/>
              </a:rPr>
              <a:t> </a:t>
            </a:r>
          </a:p>
        </p:txBody>
      </p:sp>
      <p:pic>
        <p:nvPicPr>
          <p:cNvPr id="1218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27416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idx="4294967295"/>
          </p:nvPr>
        </p:nvSpPr>
        <p:spPr/>
        <p:txBody>
          <a:bodyPr/>
          <a:lstStyle/>
          <a:p>
            <a:endParaRPr lang="ko-KR" altLang="en-US">
              <a:ea typeface="굴림" charset="-127"/>
            </a:endParaRPr>
          </a:p>
        </p:txBody>
      </p:sp>
      <p:sp>
        <p:nvSpPr>
          <p:cNvPr id="3" name="Content Placeholder 2"/>
          <p:cNvSpPr>
            <a:spLocks noGrp="1"/>
          </p:cNvSpPr>
          <p:nvPr>
            <p:ph idx="4294967295"/>
          </p:nvPr>
        </p:nvSpPr>
        <p:spPr>
          <a:xfrm>
            <a:off x="3178175" y="1600200"/>
            <a:ext cx="5356225" cy="4419600"/>
          </a:xfrm>
        </p:spPr>
        <p:txBody>
          <a:bodyPr>
            <a:normAutofit/>
          </a:bodyPr>
          <a:lstStyle/>
          <a:p>
            <a:pPr marL="0" indent="0">
              <a:buFont typeface="Wingdings" pitchFamily="2" charset="2"/>
              <a:buNone/>
            </a:pPr>
            <a:r>
              <a:rPr lang="en-US" altLang="ko-KR">
                <a:ea typeface="굴림" charset="-127"/>
              </a:rPr>
              <a:t>Merrill Swain</a:t>
            </a:r>
          </a:p>
          <a:p>
            <a:pPr marL="0" indent="0"/>
            <a:r>
              <a:rPr lang="en-US" altLang="ko-KR" sz="2400">
                <a:ea typeface="굴림" charset="-127"/>
              </a:rPr>
              <a:t>Professor in the Curriculum, Teaching and Learning department at the University of Toronto</a:t>
            </a:r>
          </a:p>
          <a:p>
            <a:pPr marL="0" indent="0"/>
            <a:r>
              <a:rPr lang="en-US" altLang="ko-KR" sz="2400">
                <a:ea typeface="굴림" charset="-127"/>
              </a:rPr>
              <a:t>Bilingual education, CLT</a:t>
            </a:r>
          </a:p>
          <a:p>
            <a:pPr marL="0" indent="0"/>
            <a:r>
              <a:rPr lang="en-US" altLang="ko-KR" sz="2400">
                <a:ea typeface="굴림" charset="-127"/>
              </a:rPr>
              <a:t>“The Output Hypothesis: A Search for Empirical Evidence in a Classroom Second Language Acquisition Context” (1992)</a:t>
            </a:r>
          </a:p>
        </p:txBody>
      </p:sp>
      <p:pic>
        <p:nvPicPr>
          <p:cNvPr id="1239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21558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p:cNvSpPr>
            <a:spLocks noGrp="1"/>
          </p:cNvSpPr>
          <p:nvPr>
            <p:ph type="title" idx="4294967295"/>
          </p:nvPr>
        </p:nvSpPr>
        <p:spPr/>
        <p:txBody>
          <a:bodyPr/>
          <a:lstStyle/>
          <a:p>
            <a:r>
              <a:rPr lang="en-US" altLang="ko-KR">
                <a:ea typeface="굴림" charset="-127"/>
              </a:rPr>
              <a:t>Interaction Hypothesis</a:t>
            </a:r>
          </a:p>
        </p:txBody>
      </p:sp>
      <p:sp>
        <p:nvSpPr>
          <p:cNvPr id="125955" name="Content Placeholder 2"/>
          <p:cNvSpPr>
            <a:spLocks noGrp="1"/>
          </p:cNvSpPr>
          <p:nvPr>
            <p:ph idx="4294967295"/>
          </p:nvPr>
        </p:nvSpPr>
        <p:spPr/>
        <p:txBody>
          <a:bodyPr/>
          <a:lstStyle/>
          <a:p>
            <a:r>
              <a:rPr lang="en-US" altLang="ko-KR" sz="2400">
                <a:ea typeface="굴림" charset="-127"/>
              </a:rPr>
              <a:t>Expanding on the nativists’ emphasis on input only</a:t>
            </a:r>
          </a:p>
          <a:p>
            <a:pPr lvl="1"/>
            <a:r>
              <a:rPr lang="en-US" altLang="ko-KR" sz="2000">
                <a:ea typeface="굴림" charset="-127"/>
              </a:rPr>
              <a:t>Based on Krashen’s  (1981) theory of comprehensible input</a:t>
            </a:r>
          </a:p>
          <a:p>
            <a:r>
              <a:rPr lang="en-US" altLang="ko-KR" sz="2400">
                <a:ea typeface="굴림" charset="-127"/>
              </a:rPr>
              <a:t>Vygotsky the social-interactionist</a:t>
            </a:r>
          </a:p>
          <a:p>
            <a:r>
              <a:rPr lang="en-US" altLang="ko-KR" sz="2400">
                <a:ea typeface="굴림" charset="-127"/>
              </a:rPr>
              <a:t>Involves:</a:t>
            </a:r>
          </a:p>
          <a:p>
            <a:pPr lvl="1"/>
            <a:r>
              <a:rPr lang="en-US" altLang="ko-KR" sz="2400">
                <a:ea typeface="굴림" charset="-127"/>
              </a:rPr>
              <a:t>Receiving comprehensible input and interactional feedback (Gass, 1997; Long, 1996; Pica 1994b)</a:t>
            </a:r>
          </a:p>
          <a:p>
            <a:pPr lvl="1"/>
            <a:r>
              <a:rPr lang="en-US" altLang="ko-KR" sz="2400">
                <a:ea typeface="굴림" charset="-127"/>
              </a:rPr>
              <a:t>Being pushed to make changes in output (Swain, 1995, 2005)</a:t>
            </a:r>
          </a:p>
          <a:p>
            <a:pPr lvl="1"/>
            <a:r>
              <a:rPr lang="en-US" altLang="ko-KR" sz="2400">
                <a:ea typeface="굴림" charset="-127"/>
              </a:rPr>
              <a:t>Negotiating meaning (Gass, 2003)</a:t>
            </a:r>
          </a:p>
          <a:p>
            <a:pPr lvl="1"/>
            <a:r>
              <a:rPr lang="en-US" altLang="ko-KR" sz="2400">
                <a:ea typeface="굴림" charset="-127"/>
              </a:rPr>
              <a:t>“notice the gap” (Schmidt &amp; Frota, 1986)</a:t>
            </a:r>
          </a:p>
          <a:p>
            <a:pPr>
              <a:buFont typeface="Wingdings" pitchFamily="2" charset="2"/>
              <a:buNone/>
            </a:pPr>
            <a:endParaRPr lang="ko-KR" altLang="en-US" sz="2400">
              <a:ea typeface="굴림" charset="-127"/>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idx="4294967295"/>
          </p:nvPr>
        </p:nvSpPr>
        <p:spPr/>
        <p:txBody>
          <a:bodyPr/>
          <a:lstStyle/>
          <a:p>
            <a:r>
              <a:rPr lang="en-US" altLang="ko-KR">
                <a:ea typeface="굴림" charset="-127"/>
              </a:rPr>
              <a:t>Interaction Hypothesis (Cont.)</a:t>
            </a:r>
          </a:p>
        </p:txBody>
      </p:sp>
      <p:sp>
        <p:nvSpPr>
          <p:cNvPr id="8195" name="Content Placeholder 2"/>
          <p:cNvSpPr>
            <a:spLocks noGrp="1"/>
          </p:cNvSpPr>
          <p:nvPr>
            <p:ph idx="4294967295"/>
          </p:nvPr>
        </p:nvSpPr>
        <p:spPr/>
        <p:txBody>
          <a:bodyPr>
            <a:normAutofit/>
          </a:bodyPr>
          <a:lstStyle/>
          <a:p>
            <a:pPr>
              <a:lnSpc>
                <a:spcPct val="90000"/>
              </a:lnSpc>
            </a:pPr>
            <a:r>
              <a:rPr lang="en-US" altLang="ko-KR" sz="2800">
                <a:ea typeface="굴림" charset="-127"/>
              </a:rPr>
              <a:t>Interaction facilitates the process of SLA </a:t>
            </a:r>
          </a:p>
          <a:p>
            <a:pPr>
              <a:lnSpc>
                <a:spcPct val="90000"/>
              </a:lnSpc>
            </a:pPr>
            <a:endParaRPr lang="en-US" altLang="ko-KR" sz="2800">
              <a:ea typeface="굴림" charset="-127"/>
            </a:endParaRPr>
          </a:p>
          <a:p>
            <a:pPr>
              <a:lnSpc>
                <a:spcPct val="90000"/>
              </a:lnSpc>
            </a:pPr>
            <a:r>
              <a:rPr lang="en-US" altLang="ko-KR" sz="2800">
                <a:ea typeface="굴림" charset="-127"/>
              </a:rPr>
              <a:t>The linguistic modifications that take place in interaction provide language learners with necessary input</a:t>
            </a:r>
          </a:p>
          <a:p>
            <a:pPr>
              <a:lnSpc>
                <a:spcPct val="90000"/>
              </a:lnSpc>
            </a:pPr>
            <a:endParaRPr lang="en-US" altLang="ko-KR" sz="2800">
              <a:ea typeface="굴림" charset="-127"/>
            </a:endParaRPr>
          </a:p>
          <a:p>
            <a:pPr>
              <a:lnSpc>
                <a:spcPct val="90000"/>
              </a:lnSpc>
            </a:pPr>
            <a:r>
              <a:rPr lang="en-US" altLang="ko-KR" sz="2800">
                <a:ea typeface="굴림" charset="-127"/>
              </a:rPr>
              <a:t>When language learners do not understand or are not understood by their conversational partners (communication breakdown), they must participate in </a:t>
            </a:r>
            <a:r>
              <a:rPr lang="en-US" altLang="ko-KR" sz="2800" i="1">
                <a:ea typeface="굴림" charset="-127"/>
              </a:rPr>
              <a:t>negotiation for meaning</a:t>
            </a:r>
            <a:endParaRPr lang="en-US" altLang="ko-KR" sz="2800">
              <a:ea typeface="굴림" charset="-127"/>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p:txBody>
          <a:bodyPr/>
          <a:lstStyle/>
          <a:p>
            <a:r>
              <a:rPr lang="en-US" altLang="ko-KR">
                <a:ea typeface="굴림" charset="-127"/>
              </a:rPr>
              <a:t>Negotiation for Meaning</a:t>
            </a:r>
          </a:p>
        </p:txBody>
      </p:sp>
      <p:sp>
        <p:nvSpPr>
          <p:cNvPr id="11267" name="Content Placeholder 2"/>
          <p:cNvSpPr>
            <a:spLocks noGrp="1"/>
          </p:cNvSpPr>
          <p:nvPr>
            <p:ph idx="4294967295"/>
          </p:nvPr>
        </p:nvSpPr>
        <p:spPr/>
        <p:txBody>
          <a:bodyPr>
            <a:normAutofit/>
          </a:bodyPr>
          <a:lstStyle/>
          <a:p>
            <a:pPr>
              <a:lnSpc>
                <a:spcPct val="90000"/>
              </a:lnSpc>
            </a:pPr>
            <a:r>
              <a:rPr lang="en-US" altLang="ko-KR" sz="2400">
                <a:ea typeface="굴림" charset="-127"/>
                <a:hlinkClick r:id="rId3"/>
              </a:rPr>
              <a:t>http://www.youtube.com/watch?v=OjAGANuA9qE</a:t>
            </a:r>
            <a:endParaRPr lang="en-US" altLang="ko-KR" sz="2400">
              <a:ea typeface="굴림" charset="-127"/>
            </a:endParaRPr>
          </a:p>
          <a:p>
            <a:pPr>
              <a:lnSpc>
                <a:spcPct val="90000"/>
              </a:lnSpc>
            </a:pPr>
            <a:endParaRPr lang="en-US" altLang="ko-KR" sz="2400">
              <a:ea typeface="굴림" charset="-127"/>
            </a:endParaRPr>
          </a:p>
          <a:p>
            <a:pPr>
              <a:lnSpc>
                <a:spcPct val="90000"/>
              </a:lnSpc>
            </a:pPr>
            <a:r>
              <a:rPr lang="en-US" altLang="ko-KR" sz="2400">
                <a:ea typeface="굴림" charset="-127"/>
              </a:rPr>
              <a:t>Modification of interaction in order to repair communication impasses and reach mutual understanding (Ritchie, &amp; Bhatia, 2009, p. 678) </a:t>
            </a:r>
          </a:p>
          <a:p>
            <a:pPr>
              <a:lnSpc>
                <a:spcPct val="90000"/>
              </a:lnSpc>
            </a:pPr>
            <a:endParaRPr lang="en-US" altLang="ko-KR" sz="2400">
              <a:ea typeface="굴림" charset="-127"/>
            </a:endParaRPr>
          </a:p>
          <a:p>
            <a:pPr>
              <a:lnSpc>
                <a:spcPct val="90000"/>
              </a:lnSpc>
            </a:pPr>
            <a:r>
              <a:rPr lang="en-US" altLang="ko-KR" sz="2400">
                <a:ea typeface="굴림" charset="-127"/>
              </a:rPr>
              <a:t>Repair, clarification requests, comprehension checks, confirmation checks, recasts</a:t>
            </a:r>
          </a:p>
          <a:p>
            <a:pPr>
              <a:lnSpc>
                <a:spcPct val="90000"/>
              </a:lnSpc>
            </a:pPr>
            <a:endParaRPr lang="en-US" altLang="ko-KR" sz="2400">
              <a:ea typeface="굴림" charset="-127"/>
            </a:endParaRPr>
          </a:p>
          <a:p>
            <a:pPr>
              <a:lnSpc>
                <a:spcPct val="90000"/>
              </a:lnSpc>
            </a:pPr>
            <a:r>
              <a:rPr lang="en-US" altLang="ko-KR" sz="2400">
                <a:ea typeface="굴림" charset="-127"/>
              </a:rPr>
              <a:t>The interaction may lead the learner to </a:t>
            </a:r>
            <a:r>
              <a:rPr lang="en-US" altLang="ko-KR" sz="2400" i="1">
                <a:ea typeface="굴림" charset="-127"/>
              </a:rPr>
              <a:t>notice</a:t>
            </a:r>
            <a:r>
              <a:rPr lang="en-US" altLang="ko-KR" sz="2400">
                <a:ea typeface="굴림" charset="-127"/>
              </a:rPr>
              <a:t> a gap between their production and that of their interlocutor</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idx="4294967295"/>
          </p:nvPr>
        </p:nvSpPr>
        <p:spPr/>
        <p:txBody>
          <a:bodyPr/>
          <a:lstStyle/>
          <a:p>
            <a:r>
              <a:rPr lang="en-US" altLang="ko-KR">
                <a:ea typeface="굴림" charset="-127"/>
              </a:rPr>
              <a:t>Noticing</a:t>
            </a:r>
          </a:p>
        </p:txBody>
      </p:sp>
      <p:sp>
        <p:nvSpPr>
          <p:cNvPr id="132099" name="Content Placeholder 2"/>
          <p:cNvSpPr>
            <a:spLocks noGrp="1"/>
          </p:cNvSpPr>
          <p:nvPr>
            <p:ph idx="4294967295"/>
          </p:nvPr>
        </p:nvSpPr>
        <p:spPr/>
        <p:txBody>
          <a:bodyPr/>
          <a:lstStyle/>
          <a:p>
            <a:r>
              <a:rPr lang="ko-KR" altLang="en-US" sz="2400">
                <a:ea typeface="굴림" charset="-127"/>
              </a:rPr>
              <a:t>“</a:t>
            </a:r>
            <a:r>
              <a:rPr lang="en-US" altLang="ko-KR" sz="2400">
                <a:ea typeface="굴림" charset="-127"/>
              </a:rPr>
              <a:t>Cognitive process through which learners compare their interlanguage version of form with a version in the input and notice the difference between them” (Ritchie, &amp; Bhatia, 2009, p. 678) </a:t>
            </a:r>
          </a:p>
          <a:p>
            <a:endParaRPr lang="en-US" altLang="ko-KR" sz="2400">
              <a:ea typeface="굴림" charset="-127"/>
            </a:endParaRPr>
          </a:p>
          <a:p>
            <a:r>
              <a:rPr lang="en-US" altLang="ko-KR" sz="2400">
                <a:ea typeface="굴림" charset="-127"/>
              </a:rPr>
              <a:t>Noticing leads the learner to become aware of their own incorrect production, and what the correct version may be</a:t>
            </a:r>
          </a:p>
          <a:p>
            <a:endParaRPr lang="en-US" altLang="ko-KR" sz="2400">
              <a:ea typeface="굴림" charset="-127"/>
            </a:endParaRPr>
          </a:p>
          <a:p>
            <a:r>
              <a:rPr lang="en-US" altLang="ko-KR" sz="2400">
                <a:ea typeface="굴림" charset="-127"/>
              </a:rPr>
              <a:t>Once they have noticed this gap, learners take this information and produce comprehensible output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124200" y="304800"/>
            <a:ext cx="8015288" cy="914400"/>
          </a:xfrm>
        </p:spPr>
        <p:txBody>
          <a:bodyPr/>
          <a:lstStyle/>
          <a:p>
            <a:r>
              <a:rPr lang="ko-KR" altLang="en-US">
                <a:ea typeface="굴림" charset="-127"/>
              </a:rPr>
              <a:t>S</a:t>
            </a:r>
            <a:r>
              <a:rPr lang="en-US" altLang="ko-KR">
                <a:ea typeface="굴림" charset="-127"/>
              </a:rPr>
              <a:t>LA in the HEAD</a:t>
            </a:r>
            <a:endParaRPr lang="ko-KR" altLang="ko-KR">
              <a:ea typeface="굴림" charset="-127"/>
            </a:endParaRPr>
          </a:p>
        </p:txBody>
      </p:sp>
      <p:sp>
        <p:nvSpPr>
          <p:cNvPr id="72709" name="Rectangle 13"/>
          <p:cNvSpPr>
            <a:spLocks noChangeArrowheads="1"/>
          </p:cNvSpPr>
          <p:nvPr/>
        </p:nvSpPr>
        <p:spPr bwMode="auto">
          <a:xfrm>
            <a:off x="279400" y="142398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eaLnBrk="1" latinLnBrk="1" hangingPunct="1">
              <a:lnSpc>
                <a:spcPct val="80000"/>
              </a:lnSpc>
              <a:spcBef>
                <a:spcPct val="20000"/>
              </a:spcBef>
              <a:buFontTx/>
              <a:buChar char="•"/>
            </a:pPr>
            <a:endParaRPr kumimoji="1" lang="en-US" altLang="ko-KR" sz="2500" b="1">
              <a:latin typeface="Times New Roman" pitchFamily="18" charset="0"/>
              <a:ea typeface="굴림" charset="-127"/>
            </a:endParaRPr>
          </a:p>
          <a:p>
            <a:pPr marL="342900" indent="-342900" algn="l" eaLnBrk="1" latinLnBrk="1" hangingPunct="1">
              <a:lnSpc>
                <a:spcPct val="80000"/>
              </a:lnSpc>
              <a:spcBef>
                <a:spcPct val="20000"/>
              </a:spcBef>
              <a:buFontTx/>
              <a:buChar char="•"/>
            </a:pPr>
            <a:endParaRPr kumimoji="1" lang="en-US" altLang="ko-KR" sz="2500" b="1">
              <a:latin typeface="Times New Roman" pitchFamily="18" charset="0"/>
              <a:ea typeface="굴림" charset="-127"/>
            </a:endParaRPr>
          </a:p>
        </p:txBody>
      </p:sp>
      <p:grpSp>
        <p:nvGrpSpPr>
          <p:cNvPr id="2" name="Group 14"/>
          <p:cNvGrpSpPr>
            <a:grpSpLocks/>
          </p:cNvGrpSpPr>
          <p:nvPr/>
        </p:nvGrpSpPr>
        <p:grpSpPr bwMode="auto">
          <a:xfrm>
            <a:off x="-1244600" y="1743075"/>
            <a:ext cx="6030913" cy="2092325"/>
            <a:chOff x="-703" y="1098"/>
            <a:chExt cx="3799" cy="1318"/>
          </a:xfrm>
        </p:grpSpPr>
        <p:sp>
          <p:nvSpPr>
            <p:cNvPr id="132111" name="Puzzle1"/>
            <p:cNvSpPr>
              <a:spLocks noEditPoints="1" noChangeArrowheads="1"/>
            </p:cNvSpPr>
            <p:nvPr/>
          </p:nvSpPr>
          <p:spPr bwMode="gray">
            <a:xfrm>
              <a:off x="1297" y="1367"/>
              <a:ext cx="1799" cy="1049"/>
            </a:xfrm>
            <a:custGeom>
              <a:avLst/>
              <a:gdLst>
                <a:gd name="T0" fmla="*/ 16740 w 21600"/>
                <a:gd name="T1" fmla="*/ 21078 h 21600"/>
                <a:gd name="T2" fmla="*/ 16976 w 21600"/>
                <a:gd name="T3" fmla="*/ 521 h 21600"/>
                <a:gd name="T4" fmla="*/ 4725 w 21600"/>
                <a:gd name="T5" fmla="*/ 856 h 21600"/>
                <a:gd name="T6" fmla="*/ 5040 w 21600"/>
                <a:gd name="T7" fmla="*/ 21004 h 21600"/>
                <a:gd name="T8" fmla="*/ 10811 w 21600"/>
                <a:gd name="T9" fmla="*/ 12885 h 21600"/>
                <a:gd name="T10" fmla="*/ 10845 w 21600"/>
                <a:gd name="T11" fmla="*/ 8714 h 21600"/>
                <a:gd name="T12" fmla="*/ 21600 w 21600"/>
                <a:gd name="T13" fmla="*/ 10000 h 21600"/>
                <a:gd name="T14" fmla="*/ 56 w 21600"/>
                <a:gd name="T15" fmla="*/ 10000 h 21600"/>
                <a:gd name="T16" fmla="*/ 6086 w 21600"/>
                <a:gd name="T17" fmla="*/ 2569 h 21600"/>
                <a:gd name="T18" fmla="*/ 16132 w 21600"/>
                <a:gd name="T19" fmla="*/ 1955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gradFill rotWithShape="1">
              <a:gsLst>
                <a:gs pos="0">
                  <a:srgbClr val="33CCFF"/>
                </a:gs>
                <a:gs pos="100000">
                  <a:srgbClr val="33CCFF">
                    <a:gamma/>
                    <a:shade val="46275"/>
                    <a:invGamma/>
                  </a:srgbClr>
                </a:gs>
              </a:gsLst>
              <a:lin ang="27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l" eaLnBrk="1" latinLnBrk="1" hangingPunct="1">
                <a:defRPr/>
              </a:pPr>
              <a:endParaRPr kumimoji="1" lang="ko-KR" altLang="en-US">
                <a:latin typeface="굴림" charset="-127"/>
                <a:ea typeface="굴림" charset="-127"/>
              </a:endParaRPr>
            </a:p>
          </p:txBody>
        </p:sp>
        <p:sp>
          <p:nvSpPr>
            <p:cNvPr id="72712" name="Text Box 16"/>
            <p:cNvSpPr txBox="1">
              <a:spLocks noChangeArrowheads="1"/>
            </p:cNvSpPr>
            <p:nvPr/>
          </p:nvSpPr>
          <p:spPr bwMode="auto">
            <a:xfrm>
              <a:off x="-703" y="1098"/>
              <a:ext cx="2359"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ko-KR" sz="2400" b="1">
                  <a:solidFill>
                    <a:srgbClr val="0099FF"/>
                  </a:solidFill>
                  <a:ea typeface="HY강B" pitchFamily="18" charset="-127"/>
                </a:rPr>
                <a:t>Input </a:t>
              </a:r>
            </a:p>
          </p:txBody>
        </p:sp>
      </p:grpSp>
      <p:grpSp>
        <p:nvGrpSpPr>
          <p:cNvPr id="3" name="Group 17"/>
          <p:cNvGrpSpPr>
            <a:grpSpLocks/>
          </p:cNvGrpSpPr>
          <p:nvPr/>
        </p:nvGrpSpPr>
        <p:grpSpPr bwMode="auto">
          <a:xfrm>
            <a:off x="3200400" y="1455738"/>
            <a:ext cx="4376738" cy="2398712"/>
            <a:chOff x="2064" y="917"/>
            <a:chExt cx="2757" cy="1511"/>
          </a:xfrm>
        </p:grpSpPr>
        <p:sp>
          <p:nvSpPr>
            <p:cNvPr id="132114" name="Puzzle3"/>
            <p:cNvSpPr>
              <a:spLocks noEditPoints="1" noChangeArrowheads="1"/>
            </p:cNvSpPr>
            <p:nvPr/>
          </p:nvSpPr>
          <p:spPr bwMode="gray">
            <a:xfrm>
              <a:off x="2676" y="917"/>
              <a:ext cx="1113" cy="1511"/>
            </a:xfrm>
            <a:custGeom>
              <a:avLst/>
              <a:gdLst>
                <a:gd name="T0" fmla="*/ 10391 w 21600"/>
                <a:gd name="T1" fmla="*/ 15806 h 21600"/>
                <a:gd name="T2" fmla="*/ 20551 w 21600"/>
                <a:gd name="T3" fmla="*/ 21088 h 21600"/>
                <a:gd name="T4" fmla="*/ 13180 w 21600"/>
                <a:gd name="T5" fmla="*/ 13801 h 21600"/>
                <a:gd name="T6" fmla="*/ 20551 w 21600"/>
                <a:gd name="T7" fmla="*/ 7025 h 21600"/>
                <a:gd name="T8" fmla="*/ 10500 w 21600"/>
                <a:gd name="T9" fmla="*/ 52 h 21600"/>
                <a:gd name="T10" fmla="*/ 692 w 21600"/>
                <a:gd name="T11" fmla="*/ 6802 h 21600"/>
                <a:gd name="T12" fmla="*/ 8064 w 21600"/>
                <a:gd name="T13" fmla="*/ 13526 h 21600"/>
                <a:gd name="T14" fmla="*/ 692 w 21600"/>
                <a:gd name="T15" fmla="*/ 21088 h 21600"/>
                <a:gd name="T16" fmla="*/ 2273 w 21600"/>
                <a:gd name="T17" fmla="*/ 7719 h 21600"/>
                <a:gd name="T18" fmla="*/ 19149 w 21600"/>
                <a:gd name="T19" fmla="*/ 202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gradFill rotWithShape="1">
              <a:gsLst>
                <a:gs pos="0">
                  <a:srgbClr val="FF6600">
                    <a:gamma/>
                    <a:tint val="63529"/>
                    <a:invGamma/>
                  </a:srgbClr>
                </a:gs>
                <a:gs pos="100000">
                  <a:srgbClr val="FF6600"/>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l" eaLnBrk="1" latinLnBrk="1" hangingPunct="1">
                <a:defRPr/>
              </a:pPr>
              <a:endParaRPr kumimoji="1" lang="ko-KR" altLang="en-US">
                <a:latin typeface="굴림" charset="-127"/>
                <a:ea typeface="굴림" charset="-127"/>
              </a:endParaRPr>
            </a:p>
          </p:txBody>
        </p:sp>
        <p:sp>
          <p:nvSpPr>
            <p:cNvPr id="72715" name="Text Box 19"/>
            <p:cNvSpPr txBox="1">
              <a:spLocks noChangeArrowheads="1"/>
            </p:cNvSpPr>
            <p:nvPr/>
          </p:nvSpPr>
          <p:spPr bwMode="auto">
            <a:xfrm>
              <a:off x="2064" y="1143"/>
              <a:ext cx="275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ko-KR" sz="2400" b="1">
                  <a:solidFill>
                    <a:srgbClr val="FF6600"/>
                  </a:solidFill>
                  <a:ea typeface="HY강B" pitchFamily="18" charset="-127"/>
                </a:rPr>
                <a:t> </a:t>
              </a:r>
              <a:endParaRPr lang="en-US" altLang="ko-KR">
                <a:latin typeface="굴림" charset="-127"/>
                <a:ea typeface="굴림" charset="-127"/>
              </a:endParaRPr>
            </a:p>
          </p:txBody>
        </p:sp>
      </p:grpSp>
      <p:grpSp>
        <p:nvGrpSpPr>
          <p:cNvPr id="4" name="Group 20"/>
          <p:cNvGrpSpPr>
            <a:grpSpLocks/>
          </p:cNvGrpSpPr>
          <p:nvPr/>
        </p:nvGrpSpPr>
        <p:grpSpPr bwMode="auto">
          <a:xfrm>
            <a:off x="3590925" y="3192463"/>
            <a:ext cx="5157788" cy="2185987"/>
            <a:chOff x="2352" y="2011"/>
            <a:chExt cx="3249" cy="1377"/>
          </a:xfrm>
        </p:grpSpPr>
        <p:sp>
          <p:nvSpPr>
            <p:cNvPr id="132117" name="Puzzle2"/>
            <p:cNvSpPr>
              <a:spLocks noEditPoints="1" noChangeArrowheads="1"/>
            </p:cNvSpPr>
            <p:nvPr/>
          </p:nvSpPr>
          <p:spPr bwMode="gray">
            <a:xfrm>
              <a:off x="2352" y="2011"/>
              <a:ext cx="1777" cy="1377"/>
            </a:xfrm>
            <a:custGeom>
              <a:avLst/>
              <a:gdLst>
                <a:gd name="T0" fmla="*/ 11 w 21600"/>
                <a:gd name="T1" fmla="*/ 13386 h 21600"/>
                <a:gd name="T2" fmla="*/ 4202 w 21600"/>
                <a:gd name="T3" fmla="*/ 21161 h 21600"/>
                <a:gd name="T4" fmla="*/ 10400 w 21600"/>
                <a:gd name="T5" fmla="*/ 13909 h 21600"/>
                <a:gd name="T6" fmla="*/ 16821 w 21600"/>
                <a:gd name="T7" fmla="*/ 21190 h 21600"/>
                <a:gd name="T8" fmla="*/ 21600 w 21600"/>
                <a:gd name="T9" fmla="*/ 15083 h 21600"/>
                <a:gd name="T10" fmla="*/ 16889 w 21600"/>
                <a:gd name="T11" fmla="*/ 5739 h 21600"/>
                <a:gd name="T12" fmla="*/ 10800 w 21600"/>
                <a:gd name="T13" fmla="*/ 28 h 21600"/>
                <a:gd name="T14" fmla="*/ 4202 w 21600"/>
                <a:gd name="T15" fmla="*/ 5894 h 21600"/>
                <a:gd name="T16" fmla="*/ 5388 w 21600"/>
                <a:gd name="T17" fmla="*/ 6742 h 21600"/>
                <a:gd name="T18" fmla="*/ 16177 w 21600"/>
                <a:gd name="T19" fmla="*/ 20441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gradFill rotWithShape="1">
              <a:gsLst>
                <a:gs pos="0">
                  <a:srgbClr val="FFCC00">
                    <a:gamma/>
                    <a:tint val="45490"/>
                    <a:invGamma/>
                  </a:srgbClr>
                </a:gs>
                <a:gs pos="100000">
                  <a:srgbClr val="FFCC00"/>
                </a:gs>
              </a:gsLst>
              <a:lin ang="54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l" eaLnBrk="1" latinLnBrk="1" hangingPunct="1">
                <a:defRPr/>
              </a:pPr>
              <a:endParaRPr kumimoji="1" lang="ko-KR" altLang="en-US">
                <a:latin typeface="굴림" charset="-127"/>
                <a:ea typeface="굴림" charset="-127"/>
              </a:endParaRPr>
            </a:p>
          </p:txBody>
        </p:sp>
        <p:sp>
          <p:nvSpPr>
            <p:cNvPr id="72718" name="Text Box 22"/>
            <p:cNvSpPr txBox="1">
              <a:spLocks noChangeArrowheads="1"/>
            </p:cNvSpPr>
            <p:nvPr/>
          </p:nvSpPr>
          <p:spPr bwMode="auto">
            <a:xfrm>
              <a:off x="3787" y="2523"/>
              <a:ext cx="181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ko-KR" sz="2400" b="1">
                  <a:solidFill>
                    <a:srgbClr val="808000"/>
                  </a:solidFill>
                  <a:ea typeface="HY강B" pitchFamily="18" charset="-127"/>
                </a:rPr>
                <a:t>Two case studies </a:t>
              </a:r>
            </a:p>
          </p:txBody>
        </p:sp>
      </p:grpSp>
      <p:grpSp>
        <p:nvGrpSpPr>
          <p:cNvPr id="5" name="Group 23"/>
          <p:cNvGrpSpPr>
            <a:grpSpLocks/>
          </p:cNvGrpSpPr>
          <p:nvPr/>
        </p:nvGrpSpPr>
        <p:grpSpPr bwMode="auto">
          <a:xfrm>
            <a:off x="2500313" y="3165475"/>
            <a:ext cx="5022850" cy="2927350"/>
            <a:chOff x="1665" y="1994"/>
            <a:chExt cx="3164" cy="1844"/>
          </a:xfrm>
        </p:grpSpPr>
        <p:sp>
          <p:nvSpPr>
            <p:cNvPr id="132120" name="Puzzle4"/>
            <p:cNvSpPr>
              <a:spLocks noEditPoints="1" noChangeArrowheads="1"/>
            </p:cNvSpPr>
            <p:nvPr/>
          </p:nvSpPr>
          <p:spPr bwMode="gray">
            <a:xfrm>
              <a:off x="1665" y="1994"/>
              <a:ext cx="1071" cy="1760"/>
            </a:xfrm>
            <a:custGeom>
              <a:avLst/>
              <a:gdLst>
                <a:gd name="T0" fmla="*/ 8307 w 21600"/>
                <a:gd name="T1" fmla="*/ 11593 h 21600"/>
                <a:gd name="T2" fmla="*/ 453 w 21600"/>
                <a:gd name="T3" fmla="*/ 16938 h 21600"/>
                <a:gd name="T4" fmla="*/ 11500 w 21600"/>
                <a:gd name="T5" fmla="*/ 21600 h 21600"/>
                <a:gd name="T6" fmla="*/ 20920 w 21600"/>
                <a:gd name="T7" fmla="*/ 16751 h 21600"/>
                <a:gd name="T8" fmla="*/ 13972 w 21600"/>
                <a:gd name="T9" fmla="*/ 10888 h 21600"/>
                <a:gd name="T10" fmla="*/ 21033 w 21600"/>
                <a:gd name="T11" fmla="*/ 4716 h 21600"/>
                <a:gd name="T12" fmla="*/ 11102 w 21600"/>
                <a:gd name="T13" fmla="*/ 11 h 21600"/>
                <a:gd name="T14" fmla="*/ 453 w 21600"/>
                <a:gd name="T15" fmla="*/ 4716 h 21600"/>
                <a:gd name="T16" fmla="*/ 2076 w 21600"/>
                <a:gd name="T17" fmla="*/ 5664 h 21600"/>
                <a:gd name="T18" fmla="*/ 20203 w 21600"/>
                <a:gd name="T19" fmla="*/ 15980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gradFill rotWithShape="1">
              <a:gsLst>
                <a:gs pos="0">
                  <a:srgbClr val="20AE3E"/>
                </a:gs>
                <a:gs pos="100000">
                  <a:srgbClr val="20AE3E">
                    <a:gamma/>
                    <a:tint val="51373"/>
                    <a:invGamma/>
                  </a:srgbClr>
                </a:gs>
              </a:gsLst>
              <a:lin ang="18900000" scaled="1"/>
            </a:gradFill>
            <a:ln w="57150">
              <a:solidFill>
                <a:srgbClr val="FFFFFF"/>
              </a:solidFill>
              <a:miter lim="800000"/>
              <a:headEnd/>
              <a:tailEnd/>
            </a:ln>
            <a:effectLst>
              <a:outerShdw dist="135003" dir="2471156" algn="ctr" rotWithShape="0">
                <a:srgbClr val="000000">
                  <a:alpha val="50000"/>
                </a:srgbClr>
              </a:outerShdw>
            </a:effectLst>
          </p:spPr>
          <p:txBody>
            <a:bodyPr/>
            <a:lstStyle/>
            <a:p>
              <a:pPr algn="l" eaLnBrk="1" latinLnBrk="1" hangingPunct="1">
                <a:defRPr/>
              </a:pPr>
              <a:endParaRPr kumimoji="1" lang="ko-KR" altLang="en-US">
                <a:latin typeface="굴림" charset="-127"/>
                <a:ea typeface="굴림" charset="-127"/>
              </a:endParaRPr>
            </a:p>
          </p:txBody>
        </p:sp>
        <p:sp>
          <p:nvSpPr>
            <p:cNvPr id="72721" name="Text Box 25"/>
            <p:cNvSpPr txBox="1">
              <a:spLocks noChangeArrowheads="1"/>
            </p:cNvSpPr>
            <p:nvPr/>
          </p:nvSpPr>
          <p:spPr bwMode="auto">
            <a:xfrm>
              <a:off x="2545" y="3550"/>
              <a:ext cx="22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ko-KR" sz="2400" b="1">
                  <a:solidFill>
                    <a:srgbClr val="009900"/>
                  </a:solidFill>
                  <a:latin typeface="HY강B" pitchFamily="18" charset="-127"/>
                  <a:ea typeface="HY강B" pitchFamily="18" charset="-127"/>
                </a:rPr>
                <a:t>Interaction</a:t>
              </a:r>
            </a:p>
          </p:txBody>
        </p:sp>
      </p:grpSp>
      <p:sp>
        <p:nvSpPr>
          <p:cNvPr id="132122" name="Text Box 26"/>
          <p:cNvSpPr txBox="1">
            <a:spLocks noChangeArrowheads="1"/>
          </p:cNvSpPr>
          <p:nvPr/>
        </p:nvSpPr>
        <p:spPr bwMode="auto">
          <a:xfrm>
            <a:off x="4068763" y="2852738"/>
            <a:ext cx="1905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ko-KR" sz="2400" b="1">
                <a:solidFill>
                  <a:srgbClr val="0099FF"/>
                </a:solidFill>
                <a:ea typeface="HY강B" pitchFamily="18" charset="-127"/>
              </a:rPr>
              <a:t>Brain</a:t>
            </a:r>
          </a:p>
          <a:p>
            <a:pPr algn="r"/>
            <a:r>
              <a:rPr lang="en-US" altLang="ko-KR" sz="2400" b="1">
                <a:solidFill>
                  <a:srgbClr val="0099FF"/>
                </a:solidFill>
                <a:ea typeface="HY강B" pitchFamily="18" charset="-127"/>
              </a:rPr>
              <a:t>Krashen</a:t>
            </a:r>
          </a:p>
        </p:txBody>
      </p:sp>
      <p:sp>
        <p:nvSpPr>
          <p:cNvPr id="132123" name="Text Box 27"/>
          <p:cNvSpPr txBox="1">
            <a:spLocks noChangeArrowheads="1"/>
          </p:cNvSpPr>
          <p:nvPr/>
        </p:nvSpPr>
        <p:spPr bwMode="auto">
          <a:xfrm>
            <a:off x="5724525" y="2682875"/>
            <a:ext cx="243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r>
              <a:rPr lang="en-US" altLang="ko-KR" sz="2400" b="1">
                <a:solidFill>
                  <a:srgbClr val="FF6600"/>
                </a:solidFill>
                <a:ea typeface="HY강B" pitchFamily="18" charset="-127"/>
              </a:rPr>
              <a:t>Interlanguage </a:t>
            </a:r>
          </a:p>
          <a:p>
            <a:pPr algn="r"/>
            <a:r>
              <a:rPr lang="en-US" altLang="ko-KR" sz="2400" b="1">
                <a:solidFill>
                  <a:srgbClr val="FF6600"/>
                </a:solidFill>
                <a:ea typeface="HY강B" pitchFamily="18" charset="-127"/>
              </a:rPr>
              <a:t>Fossilization</a:t>
            </a:r>
            <a:endParaRPr lang="en-US" altLang="ko-KR">
              <a:latin typeface="굴림" charset="-127"/>
              <a:ea typeface="굴림" charset="-127"/>
            </a:endParaRPr>
          </a:p>
        </p:txBody>
      </p:sp>
      <p:sp>
        <p:nvSpPr>
          <p:cNvPr id="132124" name="Text Box 28"/>
          <p:cNvSpPr txBox="1">
            <a:spLocks noChangeArrowheads="1"/>
          </p:cNvSpPr>
          <p:nvPr/>
        </p:nvSpPr>
        <p:spPr bwMode="auto">
          <a:xfrm>
            <a:off x="4537075" y="4221163"/>
            <a:ext cx="36258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ko-KR" sz="2400" b="1">
                <a:solidFill>
                  <a:srgbClr val="009900"/>
                </a:solidFill>
                <a:latin typeface="HY강B" pitchFamily="18" charset="-127"/>
                <a:ea typeface="HY강B" pitchFamily="18" charset="-127"/>
              </a:rPr>
              <a:t>Noticing </a:t>
            </a:r>
          </a:p>
          <a:p>
            <a:r>
              <a:rPr lang="en-US" altLang="ko-KR" sz="2400" b="1">
                <a:solidFill>
                  <a:srgbClr val="009900"/>
                </a:solidFill>
                <a:latin typeface="HY강B" pitchFamily="18" charset="-127"/>
                <a:ea typeface="HY강B" pitchFamily="18" charset="-127"/>
              </a:rPr>
              <a:t>Negotiation of Meaning</a:t>
            </a:r>
          </a:p>
        </p:txBody>
      </p:sp>
      <p:sp>
        <p:nvSpPr>
          <p:cNvPr id="132125" name="Text Box 29"/>
          <p:cNvSpPr txBox="1">
            <a:spLocks noChangeArrowheads="1"/>
          </p:cNvSpPr>
          <p:nvPr/>
        </p:nvSpPr>
        <p:spPr bwMode="auto">
          <a:xfrm>
            <a:off x="6061075" y="4868863"/>
            <a:ext cx="28797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en-US" altLang="ko-KR" sz="2400" b="1">
                <a:solidFill>
                  <a:srgbClr val="808000"/>
                </a:solidFill>
                <a:ea typeface="HY강B" pitchFamily="18" charset="-127"/>
              </a:rPr>
              <a:t>Go ANGEL </a:t>
            </a:r>
          </a:p>
        </p:txBody>
      </p:sp>
      <p:grpSp>
        <p:nvGrpSpPr>
          <p:cNvPr id="6" name="Group 4"/>
          <p:cNvGrpSpPr>
            <a:grpSpLocks/>
          </p:cNvGrpSpPr>
          <p:nvPr/>
        </p:nvGrpSpPr>
        <p:grpSpPr bwMode="auto">
          <a:xfrm>
            <a:off x="211138" y="0"/>
            <a:ext cx="1312862" cy="1419225"/>
            <a:chOff x="240" y="2432"/>
            <a:chExt cx="1174" cy="1134"/>
          </a:xfrm>
        </p:grpSpPr>
        <p:grpSp>
          <p:nvGrpSpPr>
            <p:cNvPr id="72727" name="Group 5"/>
            <p:cNvGrpSpPr>
              <a:grpSpLocks/>
            </p:cNvGrpSpPr>
            <p:nvPr/>
          </p:nvGrpSpPr>
          <p:grpSpPr bwMode="auto">
            <a:xfrm>
              <a:off x="249" y="2432"/>
              <a:ext cx="1134" cy="1134"/>
              <a:chOff x="555" y="2823"/>
              <a:chExt cx="973" cy="1065"/>
            </a:xfrm>
          </p:grpSpPr>
          <p:pic>
            <p:nvPicPr>
              <p:cNvPr id="72728" name="Picture 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 y="3718"/>
                <a:ext cx="81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29" name="Oval 7"/>
              <p:cNvSpPr>
                <a:spLocks noChangeArrowheads="1"/>
              </p:cNvSpPr>
              <p:nvPr/>
            </p:nvSpPr>
            <p:spPr bwMode="gray">
              <a:xfrm>
                <a:off x="555" y="2823"/>
                <a:ext cx="973" cy="973"/>
              </a:xfrm>
              <a:prstGeom prst="ellipse">
                <a:avLst/>
              </a:prstGeom>
              <a:gradFill rotWithShape="1">
                <a:gsLst>
                  <a:gs pos="0">
                    <a:srgbClr val="F0EA00"/>
                  </a:gs>
                  <a:gs pos="100000">
                    <a:srgbClr val="89860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2730" name="Oval 8"/>
              <p:cNvSpPr>
                <a:spLocks noChangeArrowheads="1"/>
              </p:cNvSpPr>
              <p:nvPr/>
            </p:nvSpPr>
            <p:spPr bwMode="gray">
              <a:xfrm>
                <a:off x="576" y="2846"/>
                <a:ext cx="928" cy="929"/>
              </a:xfrm>
              <a:prstGeom prst="ellipse">
                <a:avLst/>
              </a:prstGeom>
              <a:gradFill rotWithShape="1">
                <a:gsLst>
                  <a:gs pos="0">
                    <a:srgbClr val="F0EA00">
                      <a:alpha val="85001"/>
                    </a:srgbClr>
                  </a:gs>
                  <a:gs pos="100000">
                    <a:srgbClr val="9895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2731" name="Oval 9"/>
              <p:cNvSpPr>
                <a:spLocks noChangeArrowheads="1"/>
              </p:cNvSpPr>
              <p:nvPr/>
            </p:nvSpPr>
            <p:spPr bwMode="gray">
              <a:xfrm>
                <a:off x="612" y="2880"/>
                <a:ext cx="839" cy="839"/>
              </a:xfrm>
              <a:prstGeom prst="ellipse">
                <a:avLst/>
              </a:prstGeom>
              <a:gradFill rotWithShape="1">
                <a:gsLst>
                  <a:gs pos="0">
                    <a:srgbClr val="F0EA00"/>
                  </a:gs>
                  <a:gs pos="100000">
                    <a:srgbClr val="AEAA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pic>
            <p:nvPicPr>
              <p:cNvPr id="72732" name="Picture 1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33" name="Text Box 11"/>
            <p:cNvSpPr txBox="1">
              <a:spLocks noChangeArrowheads="1"/>
            </p:cNvSpPr>
            <p:nvPr/>
          </p:nvSpPr>
          <p:spPr bwMode="auto">
            <a:xfrm>
              <a:off x="240" y="2750"/>
              <a:ext cx="1174"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ko-KR" sz="2000" b="1">
                  <a:solidFill>
                    <a:srgbClr val="000000"/>
                  </a:solidFill>
                  <a:latin typeface="Verdana" pitchFamily="34" charset="0"/>
                  <a:ea typeface="굴림" charset="-127"/>
                </a:rPr>
                <a:t>Psycho-</a:t>
              </a:r>
            </a:p>
            <a:p>
              <a:pPr algn="ctr"/>
              <a:r>
                <a:rPr lang="en-US" altLang="ko-KR" sz="2000" b="1">
                  <a:solidFill>
                    <a:srgbClr val="000000"/>
                  </a:solidFill>
                  <a:latin typeface="Verdana" pitchFamily="34" charset="0"/>
                  <a:ea typeface="굴림" charset="-127"/>
                </a:rPr>
                <a:t>logical</a:t>
              </a:r>
            </a:p>
          </p:txBody>
        </p:sp>
      </p:grpSp>
      <p:grpSp>
        <p:nvGrpSpPr>
          <p:cNvPr id="7" name="Group 4"/>
          <p:cNvGrpSpPr>
            <a:grpSpLocks/>
          </p:cNvGrpSpPr>
          <p:nvPr/>
        </p:nvGrpSpPr>
        <p:grpSpPr bwMode="auto">
          <a:xfrm>
            <a:off x="1447800" y="0"/>
            <a:ext cx="1639888" cy="1419225"/>
            <a:chOff x="95" y="2432"/>
            <a:chExt cx="1467" cy="1134"/>
          </a:xfrm>
        </p:grpSpPr>
        <p:grpSp>
          <p:nvGrpSpPr>
            <p:cNvPr id="72735" name="Group 5"/>
            <p:cNvGrpSpPr>
              <a:grpSpLocks/>
            </p:cNvGrpSpPr>
            <p:nvPr/>
          </p:nvGrpSpPr>
          <p:grpSpPr bwMode="auto">
            <a:xfrm>
              <a:off x="249" y="2432"/>
              <a:ext cx="1134" cy="1134"/>
              <a:chOff x="555" y="2823"/>
              <a:chExt cx="973" cy="1065"/>
            </a:xfrm>
          </p:grpSpPr>
          <p:pic>
            <p:nvPicPr>
              <p:cNvPr id="72736" name="Picture 6" descr="Picture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 y="3718"/>
                <a:ext cx="819" cy="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37" name="Oval 7"/>
              <p:cNvSpPr>
                <a:spLocks noChangeArrowheads="1"/>
              </p:cNvSpPr>
              <p:nvPr/>
            </p:nvSpPr>
            <p:spPr bwMode="gray">
              <a:xfrm>
                <a:off x="555" y="2823"/>
                <a:ext cx="973" cy="973"/>
              </a:xfrm>
              <a:prstGeom prst="ellipse">
                <a:avLst/>
              </a:prstGeom>
              <a:gradFill rotWithShape="1">
                <a:gsLst>
                  <a:gs pos="0">
                    <a:srgbClr val="F0EA00"/>
                  </a:gs>
                  <a:gs pos="100000">
                    <a:srgbClr val="898600"/>
                  </a:gs>
                </a:gsLst>
                <a:path path="rect">
                  <a:fillToRect l="100000" t="100000"/>
                </a:path>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2738" name="Oval 8"/>
              <p:cNvSpPr>
                <a:spLocks noChangeArrowheads="1"/>
              </p:cNvSpPr>
              <p:nvPr/>
            </p:nvSpPr>
            <p:spPr bwMode="gray">
              <a:xfrm>
                <a:off x="576" y="2846"/>
                <a:ext cx="928" cy="929"/>
              </a:xfrm>
              <a:prstGeom prst="ellipse">
                <a:avLst/>
              </a:prstGeom>
              <a:gradFill rotWithShape="1">
                <a:gsLst>
                  <a:gs pos="0">
                    <a:srgbClr val="F0EA00">
                      <a:alpha val="85001"/>
                    </a:srgbClr>
                  </a:gs>
                  <a:gs pos="100000">
                    <a:srgbClr val="9895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sp>
            <p:nvSpPr>
              <p:cNvPr id="72739" name="Oval 9"/>
              <p:cNvSpPr>
                <a:spLocks noChangeArrowheads="1"/>
              </p:cNvSpPr>
              <p:nvPr/>
            </p:nvSpPr>
            <p:spPr bwMode="gray">
              <a:xfrm>
                <a:off x="612" y="2880"/>
                <a:ext cx="839" cy="839"/>
              </a:xfrm>
              <a:prstGeom prst="ellipse">
                <a:avLst/>
              </a:prstGeom>
              <a:gradFill rotWithShape="1">
                <a:gsLst>
                  <a:gs pos="0">
                    <a:srgbClr val="F0EA00"/>
                  </a:gs>
                  <a:gs pos="100000">
                    <a:srgbClr val="AEAA00"/>
                  </a:gs>
                </a:gsLst>
                <a:lin ang="27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l" eaLnBrk="1" latinLnBrk="1" hangingPunct="1"/>
                <a:endParaRPr kumimoji="1" lang="ko-KR" altLang="en-US">
                  <a:latin typeface="굴림" charset="-127"/>
                  <a:ea typeface="굴림" charset="-127"/>
                </a:endParaRPr>
              </a:p>
            </p:txBody>
          </p:sp>
          <p:pic>
            <p:nvPicPr>
              <p:cNvPr id="72740" name="Picture 10" descr="Pictur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880"/>
                <a:ext cx="616" cy="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41" name="Text Box 11"/>
            <p:cNvSpPr txBox="1">
              <a:spLocks noChangeArrowheads="1"/>
            </p:cNvSpPr>
            <p:nvPr/>
          </p:nvSpPr>
          <p:spPr bwMode="auto">
            <a:xfrm>
              <a:off x="95" y="2750"/>
              <a:ext cx="1467" cy="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lgn="l">
                <a:defRPr>
                  <a:solidFill>
                    <a:schemeClr val="tx1"/>
                  </a:solidFill>
                  <a:latin typeface="Arial" charset="0"/>
                </a:defRPr>
              </a:lvl1pPr>
              <a:lvl2pPr marL="742950" indent="-285750" algn="l">
                <a:defRPr>
                  <a:solidFill>
                    <a:schemeClr val="tx1"/>
                  </a:solidFill>
                  <a:latin typeface="Arial" charset="0"/>
                </a:defRPr>
              </a:lvl2pPr>
              <a:lvl3pPr marL="1143000" indent="-228600" algn="l">
                <a:defRPr>
                  <a:solidFill>
                    <a:schemeClr val="tx1"/>
                  </a:solidFill>
                  <a:latin typeface="Arial" charset="0"/>
                </a:defRPr>
              </a:lvl3pPr>
              <a:lvl4pPr marL="1600200" indent="-228600" algn="l">
                <a:defRPr>
                  <a:solidFill>
                    <a:schemeClr val="tx1"/>
                  </a:solidFill>
                  <a:latin typeface="Arial" charset="0"/>
                </a:defRPr>
              </a:lvl4pPr>
              <a:lvl5pPr marL="2057400" indent="-228600" algn="l">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r>
                <a:rPr lang="en-US" altLang="ko-KR" sz="2000" b="1">
                  <a:solidFill>
                    <a:srgbClr val="000000"/>
                  </a:solidFill>
                  <a:latin typeface="Verdana" pitchFamily="34" charset="0"/>
                  <a:ea typeface="굴림" charset="-127"/>
                </a:rPr>
                <a:t>Psycho-</a:t>
              </a:r>
            </a:p>
            <a:p>
              <a:pPr algn="ctr"/>
              <a:r>
                <a:rPr lang="en-US" altLang="ko-KR" sz="2000" b="1">
                  <a:solidFill>
                    <a:srgbClr val="000000"/>
                  </a:solidFill>
                  <a:latin typeface="Verdana" pitchFamily="34" charset="0"/>
                  <a:ea typeface="굴림" charset="-127"/>
                </a:rPr>
                <a:t>linguistics</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6"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80">
                                          <p:stCondLst>
                                            <p:cond delay="0"/>
                                          </p:stCondLst>
                                        </p:cTn>
                                        <p:tgtEl>
                                          <p:spTgt spid="7"/>
                                        </p:tgtEl>
                                      </p:cBhvr>
                                    </p:animEffect>
                                    <p:anim calcmode="lin" valueType="num">
                                      <p:cBhvr>
                                        <p:cTn id="2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1" dur="26">
                                          <p:stCondLst>
                                            <p:cond delay="650"/>
                                          </p:stCondLst>
                                        </p:cTn>
                                        <p:tgtEl>
                                          <p:spTgt spid="7"/>
                                        </p:tgtEl>
                                      </p:cBhvr>
                                      <p:to x="100000" y="60000"/>
                                    </p:animScale>
                                    <p:animScale>
                                      <p:cBhvr>
                                        <p:cTn id="32" dur="166" decel="50000">
                                          <p:stCondLst>
                                            <p:cond delay="676"/>
                                          </p:stCondLst>
                                        </p:cTn>
                                        <p:tgtEl>
                                          <p:spTgt spid="7"/>
                                        </p:tgtEl>
                                      </p:cBhvr>
                                      <p:to x="100000" y="100000"/>
                                    </p:animScale>
                                    <p:animScale>
                                      <p:cBhvr>
                                        <p:cTn id="33" dur="26">
                                          <p:stCondLst>
                                            <p:cond delay="1312"/>
                                          </p:stCondLst>
                                        </p:cTn>
                                        <p:tgtEl>
                                          <p:spTgt spid="7"/>
                                        </p:tgtEl>
                                      </p:cBhvr>
                                      <p:to x="100000" y="80000"/>
                                    </p:animScale>
                                    <p:animScale>
                                      <p:cBhvr>
                                        <p:cTn id="34" dur="166" decel="50000">
                                          <p:stCondLst>
                                            <p:cond delay="1338"/>
                                          </p:stCondLst>
                                        </p:cTn>
                                        <p:tgtEl>
                                          <p:spTgt spid="7"/>
                                        </p:tgtEl>
                                      </p:cBhvr>
                                      <p:to x="100000" y="100000"/>
                                    </p:animScale>
                                    <p:animScale>
                                      <p:cBhvr>
                                        <p:cTn id="35" dur="26">
                                          <p:stCondLst>
                                            <p:cond delay="1642"/>
                                          </p:stCondLst>
                                        </p:cTn>
                                        <p:tgtEl>
                                          <p:spTgt spid="7"/>
                                        </p:tgtEl>
                                      </p:cBhvr>
                                      <p:to x="100000" y="90000"/>
                                    </p:animScale>
                                    <p:animScale>
                                      <p:cBhvr>
                                        <p:cTn id="36" dur="166" decel="50000">
                                          <p:stCondLst>
                                            <p:cond delay="1668"/>
                                          </p:stCondLst>
                                        </p:cTn>
                                        <p:tgtEl>
                                          <p:spTgt spid="7"/>
                                        </p:tgtEl>
                                      </p:cBhvr>
                                      <p:to x="100000" y="100000"/>
                                    </p:animScale>
                                    <p:animScale>
                                      <p:cBhvr>
                                        <p:cTn id="37" dur="26">
                                          <p:stCondLst>
                                            <p:cond delay="1808"/>
                                          </p:stCondLst>
                                        </p:cTn>
                                        <p:tgtEl>
                                          <p:spTgt spid="7"/>
                                        </p:tgtEl>
                                      </p:cBhvr>
                                      <p:to x="100000" y="95000"/>
                                    </p:animScale>
                                    <p:animScale>
                                      <p:cBhvr>
                                        <p:cTn id="38" dur="166" decel="50000">
                                          <p:stCondLst>
                                            <p:cond delay="1834"/>
                                          </p:stCondLst>
                                        </p:cTn>
                                        <p:tgtEl>
                                          <p:spTgt spid="7"/>
                                        </p:tgtEl>
                                      </p:cBhvr>
                                      <p:to x="100000" y="100000"/>
                                    </p:animScale>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ntr" presetSubtype="1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checkerboard(across)">
                                      <p:cBhvr>
                                        <p:cTn id="43" dur="500"/>
                                        <p:tgtEl>
                                          <p:spTgt spid="2"/>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5" presetClass="entr" presetSubtype="0" fill="hold" grpId="0" nodeType="clickEffect">
                                  <p:stCondLst>
                                    <p:cond delay="0"/>
                                  </p:stCondLst>
                                  <p:childTnLst>
                                    <p:set>
                                      <p:cBhvr>
                                        <p:cTn id="47" dur="1" fill="hold">
                                          <p:stCondLst>
                                            <p:cond delay="0"/>
                                          </p:stCondLst>
                                        </p:cTn>
                                        <p:tgtEl>
                                          <p:spTgt spid="132122"/>
                                        </p:tgtEl>
                                        <p:attrNameLst>
                                          <p:attrName>style.visibility</p:attrName>
                                        </p:attrNameLst>
                                      </p:cBhvr>
                                      <p:to>
                                        <p:strVal val="visible"/>
                                      </p:to>
                                    </p:set>
                                    <p:animEffect transition="in" filter="fade">
                                      <p:cBhvr>
                                        <p:cTn id="48" dur="2000"/>
                                        <p:tgtEl>
                                          <p:spTgt spid="132122"/>
                                        </p:tgtEl>
                                      </p:cBhvr>
                                    </p:animEffect>
                                    <p:anim calcmode="lin" valueType="num">
                                      <p:cBhvr>
                                        <p:cTn id="49" dur="2000" fill="hold"/>
                                        <p:tgtEl>
                                          <p:spTgt spid="132122"/>
                                        </p:tgtEl>
                                        <p:attrNameLst>
                                          <p:attrName>style.rotation</p:attrName>
                                        </p:attrNameLst>
                                      </p:cBhvr>
                                      <p:tavLst>
                                        <p:tav tm="0">
                                          <p:val>
                                            <p:fltVal val="720"/>
                                          </p:val>
                                        </p:tav>
                                        <p:tav tm="100000">
                                          <p:val>
                                            <p:fltVal val="0"/>
                                          </p:val>
                                        </p:tav>
                                      </p:tavLst>
                                    </p:anim>
                                    <p:anim calcmode="lin" valueType="num">
                                      <p:cBhvr>
                                        <p:cTn id="50" dur="2000" fill="hold"/>
                                        <p:tgtEl>
                                          <p:spTgt spid="132122"/>
                                        </p:tgtEl>
                                        <p:attrNameLst>
                                          <p:attrName>ppt_h</p:attrName>
                                        </p:attrNameLst>
                                      </p:cBhvr>
                                      <p:tavLst>
                                        <p:tav tm="0">
                                          <p:val>
                                            <p:fltVal val="0"/>
                                          </p:val>
                                        </p:tav>
                                        <p:tav tm="100000">
                                          <p:val>
                                            <p:strVal val="#ppt_h"/>
                                          </p:val>
                                        </p:tav>
                                      </p:tavLst>
                                    </p:anim>
                                    <p:anim calcmode="lin" valueType="num">
                                      <p:cBhvr>
                                        <p:cTn id="51" dur="2000" fill="hold"/>
                                        <p:tgtEl>
                                          <p:spTgt spid="132122"/>
                                        </p:tgtEl>
                                        <p:attrNameLst>
                                          <p:attrName>ppt_w</p:attrName>
                                        </p:attrNameLst>
                                      </p:cBhvr>
                                      <p:tavLst>
                                        <p:tav tm="0">
                                          <p:val>
                                            <p:fltVal val="0"/>
                                          </p:val>
                                        </p:tav>
                                        <p:tav tm="100000">
                                          <p:val>
                                            <p:strVal val="#ppt_w"/>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132122"/>
                                        </p:tgtEl>
                                        <p:attrNameLst>
                                          <p:attrName>style.visibility</p:attrName>
                                        </p:attrNameLst>
                                      </p:cBhvr>
                                      <p:to>
                                        <p:strVal val="hidden"/>
                                      </p:to>
                                    </p:set>
                                  </p:childTnLst>
                                </p:cTn>
                              </p:par>
                            </p:childTnLst>
                          </p:cTn>
                        </p:par>
                      </p:childTnLst>
                    </p:cTn>
                  </p:par>
                  <p:par>
                    <p:cTn id="56" fill="hold" nodeType="clickPar">
                      <p:stCondLst>
                        <p:cond delay="indefinite"/>
                      </p:stCondLst>
                      <p:childTnLst>
                        <p:par>
                          <p:cTn id="57" fill="hold" nodeType="withGroup">
                            <p:stCondLst>
                              <p:cond delay="0"/>
                            </p:stCondLst>
                            <p:childTnLst>
                              <p:par>
                                <p:cTn id="58" presetID="35" presetClass="entr" presetSubtype="0"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Effect transition="in" filter="fade">
                                      <p:cBhvr>
                                        <p:cTn id="60" dur="2000"/>
                                        <p:tgtEl>
                                          <p:spTgt spid="3"/>
                                        </p:tgtEl>
                                      </p:cBhvr>
                                    </p:animEffect>
                                    <p:anim calcmode="lin" valueType="num">
                                      <p:cBhvr>
                                        <p:cTn id="61" dur="2000" fill="hold"/>
                                        <p:tgtEl>
                                          <p:spTgt spid="3"/>
                                        </p:tgtEl>
                                        <p:attrNameLst>
                                          <p:attrName>style.rotation</p:attrName>
                                        </p:attrNameLst>
                                      </p:cBhvr>
                                      <p:tavLst>
                                        <p:tav tm="0">
                                          <p:val>
                                            <p:fltVal val="720"/>
                                          </p:val>
                                        </p:tav>
                                        <p:tav tm="100000">
                                          <p:val>
                                            <p:fltVal val="0"/>
                                          </p:val>
                                        </p:tav>
                                      </p:tavLst>
                                    </p:anim>
                                    <p:anim calcmode="lin" valueType="num">
                                      <p:cBhvr>
                                        <p:cTn id="62" dur="2000" fill="hold"/>
                                        <p:tgtEl>
                                          <p:spTgt spid="3"/>
                                        </p:tgtEl>
                                        <p:attrNameLst>
                                          <p:attrName>ppt_h</p:attrName>
                                        </p:attrNameLst>
                                      </p:cBhvr>
                                      <p:tavLst>
                                        <p:tav tm="0">
                                          <p:val>
                                            <p:fltVal val="0"/>
                                          </p:val>
                                        </p:tav>
                                        <p:tav tm="100000">
                                          <p:val>
                                            <p:strVal val="#ppt_h"/>
                                          </p:val>
                                        </p:tav>
                                      </p:tavLst>
                                    </p:anim>
                                    <p:anim calcmode="lin" valueType="num">
                                      <p:cBhvr>
                                        <p:cTn id="63" dur="2000" fill="hold"/>
                                        <p:tgtEl>
                                          <p:spTgt spid="3"/>
                                        </p:tgtEl>
                                        <p:attrNameLst>
                                          <p:attrName>ppt_w</p:attrName>
                                        </p:attrNameLst>
                                      </p:cBhvr>
                                      <p:tavLst>
                                        <p:tav tm="0">
                                          <p:val>
                                            <p:fltVal val="0"/>
                                          </p:val>
                                        </p:tav>
                                        <p:tav tm="100000">
                                          <p:val>
                                            <p:strVal val="#ppt_w"/>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35" presetClass="entr" presetSubtype="0" fill="hold" grpId="0" nodeType="clickEffect">
                                  <p:stCondLst>
                                    <p:cond delay="0"/>
                                  </p:stCondLst>
                                  <p:childTnLst>
                                    <p:set>
                                      <p:cBhvr>
                                        <p:cTn id="67" dur="1" fill="hold">
                                          <p:stCondLst>
                                            <p:cond delay="0"/>
                                          </p:stCondLst>
                                        </p:cTn>
                                        <p:tgtEl>
                                          <p:spTgt spid="132123"/>
                                        </p:tgtEl>
                                        <p:attrNameLst>
                                          <p:attrName>style.visibility</p:attrName>
                                        </p:attrNameLst>
                                      </p:cBhvr>
                                      <p:to>
                                        <p:strVal val="visible"/>
                                      </p:to>
                                    </p:set>
                                    <p:animEffect transition="in" filter="fade">
                                      <p:cBhvr>
                                        <p:cTn id="68" dur="2000"/>
                                        <p:tgtEl>
                                          <p:spTgt spid="132123"/>
                                        </p:tgtEl>
                                      </p:cBhvr>
                                    </p:animEffect>
                                    <p:anim calcmode="lin" valueType="num">
                                      <p:cBhvr>
                                        <p:cTn id="69" dur="2000" fill="hold"/>
                                        <p:tgtEl>
                                          <p:spTgt spid="132123"/>
                                        </p:tgtEl>
                                        <p:attrNameLst>
                                          <p:attrName>style.rotation</p:attrName>
                                        </p:attrNameLst>
                                      </p:cBhvr>
                                      <p:tavLst>
                                        <p:tav tm="0">
                                          <p:val>
                                            <p:fltVal val="720"/>
                                          </p:val>
                                        </p:tav>
                                        <p:tav tm="100000">
                                          <p:val>
                                            <p:fltVal val="0"/>
                                          </p:val>
                                        </p:tav>
                                      </p:tavLst>
                                    </p:anim>
                                    <p:anim calcmode="lin" valueType="num">
                                      <p:cBhvr>
                                        <p:cTn id="70" dur="2000" fill="hold"/>
                                        <p:tgtEl>
                                          <p:spTgt spid="132123"/>
                                        </p:tgtEl>
                                        <p:attrNameLst>
                                          <p:attrName>ppt_h</p:attrName>
                                        </p:attrNameLst>
                                      </p:cBhvr>
                                      <p:tavLst>
                                        <p:tav tm="0">
                                          <p:val>
                                            <p:fltVal val="0"/>
                                          </p:val>
                                        </p:tav>
                                        <p:tav tm="100000">
                                          <p:val>
                                            <p:strVal val="#ppt_h"/>
                                          </p:val>
                                        </p:tav>
                                      </p:tavLst>
                                    </p:anim>
                                    <p:anim calcmode="lin" valueType="num">
                                      <p:cBhvr>
                                        <p:cTn id="71" dur="2000" fill="hold"/>
                                        <p:tgtEl>
                                          <p:spTgt spid="132123"/>
                                        </p:tgtEl>
                                        <p:attrNameLst>
                                          <p:attrName>ppt_w</p:attrName>
                                        </p:attrNameLst>
                                      </p:cBhvr>
                                      <p:tavLst>
                                        <p:tav tm="0">
                                          <p:val>
                                            <p:fltVal val="0"/>
                                          </p:val>
                                        </p:tav>
                                        <p:tav tm="100000">
                                          <p:val>
                                            <p:strVal val="#ppt_w"/>
                                          </p:val>
                                        </p:tav>
                                      </p:tavLst>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1" presetClass="exit" presetSubtype="0" fill="hold" grpId="1" nodeType="clickEffect">
                                  <p:stCondLst>
                                    <p:cond delay="0"/>
                                  </p:stCondLst>
                                  <p:childTnLst>
                                    <p:set>
                                      <p:cBhvr>
                                        <p:cTn id="75" dur="1" fill="hold">
                                          <p:stCondLst>
                                            <p:cond delay="0"/>
                                          </p:stCondLst>
                                        </p:cTn>
                                        <p:tgtEl>
                                          <p:spTgt spid="132123"/>
                                        </p:tgtEl>
                                        <p:attrNameLst>
                                          <p:attrName>style.visibility</p:attrName>
                                        </p:attrNameLst>
                                      </p:cBhvr>
                                      <p:to>
                                        <p:strVal val="hidden"/>
                                      </p:to>
                                    </p:set>
                                  </p:childTnLst>
                                </p:cTn>
                              </p:par>
                            </p:childTnLst>
                          </p:cTn>
                        </p:par>
                      </p:childTnLst>
                    </p:cTn>
                  </p:par>
                  <p:par>
                    <p:cTn id="76" fill="hold" nodeType="clickPar">
                      <p:stCondLst>
                        <p:cond delay="indefinite"/>
                      </p:stCondLst>
                      <p:childTnLst>
                        <p:par>
                          <p:cTn id="77" fill="hold" nodeType="withGroup">
                            <p:stCondLst>
                              <p:cond delay="0"/>
                            </p:stCondLst>
                            <p:childTnLst>
                              <p:par>
                                <p:cTn id="78" presetID="26" presetClass="entr" presetSubtype="0"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80">
                                          <p:stCondLst>
                                            <p:cond delay="0"/>
                                          </p:stCondLst>
                                        </p:cTn>
                                        <p:tgtEl>
                                          <p:spTgt spid="5"/>
                                        </p:tgtEl>
                                      </p:cBhvr>
                                    </p:animEffect>
                                    <p:anim calcmode="lin" valueType="num">
                                      <p:cBhvr>
                                        <p:cTn id="8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86" dur="26">
                                          <p:stCondLst>
                                            <p:cond delay="650"/>
                                          </p:stCondLst>
                                        </p:cTn>
                                        <p:tgtEl>
                                          <p:spTgt spid="5"/>
                                        </p:tgtEl>
                                      </p:cBhvr>
                                      <p:to x="100000" y="60000"/>
                                    </p:animScale>
                                    <p:animScale>
                                      <p:cBhvr>
                                        <p:cTn id="87" dur="166" decel="50000">
                                          <p:stCondLst>
                                            <p:cond delay="676"/>
                                          </p:stCondLst>
                                        </p:cTn>
                                        <p:tgtEl>
                                          <p:spTgt spid="5"/>
                                        </p:tgtEl>
                                      </p:cBhvr>
                                      <p:to x="100000" y="100000"/>
                                    </p:animScale>
                                    <p:animScale>
                                      <p:cBhvr>
                                        <p:cTn id="88" dur="26">
                                          <p:stCondLst>
                                            <p:cond delay="1312"/>
                                          </p:stCondLst>
                                        </p:cTn>
                                        <p:tgtEl>
                                          <p:spTgt spid="5"/>
                                        </p:tgtEl>
                                      </p:cBhvr>
                                      <p:to x="100000" y="80000"/>
                                    </p:animScale>
                                    <p:animScale>
                                      <p:cBhvr>
                                        <p:cTn id="89" dur="166" decel="50000">
                                          <p:stCondLst>
                                            <p:cond delay="1338"/>
                                          </p:stCondLst>
                                        </p:cTn>
                                        <p:tgtEl>
                                          <p:spTgt spid="5"/>
                                        </p:tgtEl>
                                      </p:cBhvr>
                                      <p:to x="100000" y="100000"/>
                                    </p:animScale>
                                    <p:animScale>
                                      <p:cBhvr>
                                        <p:cTn id="90" dur="26">
                                          <p:stCondLst>
                                            <p:cond delay="1642"/>
                                          </p:stCondLst>
                                        </p:cTn>
                                        <p:tgtEl>
                                          <p:spTgt spid="5"/>
                                        </p:tgtEl>
                                      </p:cBhvr>
                                      <p:to x="100000" y="90000"/>
                                    </p:animScale>
                                    <p:animScale>
                                      <p:cBhvr>
                                        <p:cTn id="91" dur="166" decel="50000">
                                          <p:stCondLst>
                                            <p:cond delay="1668"/>
                                          </p:stCondLst>
                                        </p:cTn>
                                        <p:tgtEl>
                                          <p:spTgt spid="5"/>
                                        </p:tgtEl>
                                      </p:cBhvr>
                                      <p:to x="100000" y="100000"/>
                                    </p:animScale>
                                    <p:animScale>
                                      <p:cBhvr>
                                        <p:cTn id="92" dur="26">
                                          <p:stCondLst>
                                            <p:cond delay="1808"/>
                                          </p:stCondLst>
                                        </p:cTn>
                                        <p:tgtEl>
                                          <p:spTgt spid="5"/>
                                        </p:tgtEl>
                                      </p:cBhvr>
                                      <p:to x="100000" y="95000"/>
                                    </p:animScale>
                                    <p:animScale>
                                      <p:cBhvr>
                                        <p:cTn id="93" dur="166" decel="50000">
                                          <p:stCondLst>
                                            <p:cond delay="1834"/>
                                          </p:stCondLst>
                                        </p:cTn>
                                        <p:tgtEl>
                                          <p:spTgt spid="5"/>
                                        </p:tgtEl>
                                      </p:cBhvr>
                                      <p:to x="100000" y="100000"/>
                                    </p:animScale>
                                  </p:childTnLst>
                                </p:cTn>
                              </p:par>
                            </p:childTnLst>
                          </p:cTn>
                        </p:par>
                      </p:childTnLst>
                    </p:cTn>
                  </p:par>
                  <p:par>
                    <p:cTn id="94" fill="hold" nodeType="clickPar">
                      <p:stCondLst>
                        <p:cond delay="indefinite"/>
                      </p:stCondLst>
                      <p:childTnLst>
                        <p:par>
                          <p:cTn id="95" fill="hold" nodeType="withGroup">
                            <p:stCondLst>
                              <p:cond delay="0"/>
                            </p:stCondLst>
                            <p:childTnLst>
                              <p:par>
                                <p:cTn id="96" presetID="26" presetClass="entr" presetSubtype="0" fill="hold" grpId="0" nodeType="clickEffect">
                                  <p:stCondLst>
                                    <p:cond delay="0"/>
                                  </p:stCondLst>
                                  <p:childTnLst>
                                    <p:set>
                                      <p:cBhvr>
                                        <p:cTn id="97" dur="1" fill="hold">
                                          <p:stCondLst>
                                            <p:cond delay="0"/>
                                          </p:stCondLst>
                                        </p:cTn>
                                        <p:tgtEl>
                                          <p:spTgt spid="132124"/>
                                        </p:tgtEl>
                                        <p:attrNameLst>
                                          <p:attrName>style.visibility</p:attrName>
                                        </p:attrNameLst>
                                      </p:cBhvr>
                                      <p:to>
                                        <p:strVal val="visible"/>
                                      </p:to>
                                    </p:set>
                                    <p:animEffect transition="in" filter="wipe(down)">
                                      <p:cBhvr>
                                        <p:cTn id="98" dur="580">
                                          <p:stCondLst>
                                            <p:cond delay="0"/>
                                          </p:stCondLst>
                                        </p:cTn>
                                        <p:tgtEl>
                                          <p:spTgt spid="132124"/>
                                        </p:tgtEl>
                                      </p:cBhvr>
                                    </p:animEffect>
                                    <p:anim calcmode="lin" valueType="num">
                                      <p:cBhvr>
                                        <p:cTn id="99" dur="1822" tmFilter="0,0; 0.14,0.36; 0.43,0.73; 0.71,0.91; 1.0,1.0">
                                          <p:stCondLst>
                                            <p:cond delay="0"/>
                                          </p:stCondLst>
                                        </p:cTn>
                                        <p:tgtEl>
                                          <p:spTgt spid="132124"/>
                                        </p:tgtEl>
                                        <p:attrNameLst>
                                          <p:attrName>ppt_x</p:attrName>
                                        </p:attrNameLst>
                                      </p:cBhvr>
                                      <p:tavLst>
                                        <p:tav tm="0">
                                          <p:val>
                                            <p:strVal val="#ppt_x-0.25"/>
                                          </p:val>
                                        </p:tav>
                                        <p:tav tm="100000">
                                          <p:val>
                                            <p:strVal val="#ppt_x"/>
                                          </p:val>
                                        </p:tav>
                                      </p:tavLst>
                                    </p:anim>
                                    <p:anim calcmode="lin" valueType="num">
                                      <p:cBhvr>
                                        <p:cTn id="100" dur="664" tmFilter="0.0,0.0; 0.25,0.07; 0.50,0.2; 0.75,0.467; 1.0,1.0">
                                          <p:stCondLst>
                                            <p:cond delay="0"/>
                                          </p:stCondLst>
                                        </p:cTn>
                                        <p:tgtEl>
                                          <p:spTgt spid="132124"/>
                                        </p:tgtEl>
                                        <p:attrNameLst>
                                          <p:attrName>ppt_y</p:attrName>
                                        </p:attrNameLst>
                                      </p:cBhvr>
                                      <p:tavLst>
                                        <p:tav tm="0" fmla="#ppt_y-sin(pi*$)/3">
                                          <p:val>
                                            <p:fltVal val="0.5"/>
                                          </p:val>
                                        </p:tav>
                                        <p:tav tm="100000">
                                          <p:val>
                                            <p:fltVal val="1"/>
                                          </p:val>
                                        </p:tav>
                                      </p:tavLst>
                                    </p:anim>
                                    <p:anim calcmode="lin" valueType="num">
                                      <p:cBhvr>
                                        <p:cTn id="101" dur="664" tmFilter="0, 0; 0.125,0.2665; 0.25,0.4; 0.375,0.465; 0.5,0.5;  0.625,0.535; 0.75,0.6; 0.875,0.7335; 1,1">
                                          <p:stCondLst>
                                            <p:cond delay="664"/>
                                          </p:stCondLst>
                                        </p:cTn>
                                        <p:tgtEl>
                                          <p:spTgt spid="132124"/>
                                        </p:tgtEl>
                                        <p:attrNameLst>
                                          <p:attrName>ppt_y</p:attrName>
                                        </p:attrNameLst>
                                      </p:cBhvr>
                                      <p:tavLst>
                                        <p:tav tm="0" fmla="#ppt_y-sin(pi*$)/9">
                                          <p:val>
                                            <p:fltVal val="0"/>
                                          </p:val>
                                        </p:tav>
                                        <p:tav tm="100000">
                                          <p:val>
                                            <p:fltVal val="1"/>
                                          </p:val>
                                        </p:tav>
                                      </p:tavLst>
                                    </p:anim>
                                    <p:anim calcmode="lin" valueType="num">
                                      <p:cBhvr>
                                        <p:cTn id="102" dur="332" tmFilter="0, 0; 0.125,0.2665; 0.25,0.4; 0.375,0.465; 0.5,0.5;  0.625,0.535; 0.75,0.6; 0.875,0.7335; 1,1">
                                          <p:stCondLst>
                                            <p:cond delay="1324"/>
                                          </p:stCondLst>
                                        </p:cTn>
                                        <p:tgtEl>
                                          <p:spTgt spid="132124"/>
                                        </p:tgtEl>
                                        <p:attrNameLst>
                                          <p:attrName>ppt_y</p:attrName>
                                        </p:attrNameLst>
                                      </p:cBhvr>
                                      <p:tavLst>
                                        <p:tav tm="0" fmla="#ppt_y-sin(pi*$)/27">
                                          <p:val>
                                            <p:fltVal val="0"/>
                                          </p:val>
                                        </p:tav>
                                        <p:tav tm="100000">
                                          <p:val>
                                            <p:fltVal val="1"/>
                                          </p:val>
                                        </p:tav>
                                      </p:tavLst>
                                    </p:anim>
                                    <p:anim calcmode="lin" valueType="num">
                                      <p:cBhvr>
                                        <p:cTn id="103" dur="164" tmFilter="0, 0; 0.125,0.2665; 0.25,0.4; 0.375,0.465; 0.5,0.5;  0.625,0.535; 0.75,0.6; 0.875,0.7335; 1,1">
                                          <p:stCondLst>
                                            <p:cond delay="1656"/>
                                          </p:stCondLst>
                                        </p:cTn>
                                        <p:tgtEl>
                                          <p:spTgt spid="132124"/>
                                        </p:tgtEl>
                                        <p:attrNameLst>
                                          <p:attrName>ppt_y</p:attrName>
                                        </p:attrNameLst>
                                      </p:cBhvr>
                                      <p:tavLst>
                                        <p:tav tm="0" fmla="#ppt_y-sin(pi*$)/81">
                                          <p:val>
                                            <p:fltVal val="0"/>
                                          </p:val>
                                        </p:tav>
                                        <p:tav tm="100000">
                                          <p:val>
                                            <p:fltVal val="1"/>
                                          </p:val>
                                        </p:tav>
                                      </p:tavLst>
                                    </p:anim>
                                    <p:animScale>
                                      <p:cBhvr>
                                        <p:cTn id="104" dur="26">
                                          <p:stCondLst>
                                            <p:cond delay="650"/>
                                          </p:stCondLst>
                                        </p:cTn>
                                        <p:tgtEl>
                                          <p:spTgt spid="132124"/>
                                        </p:tgtEl>
                                      </p:cBhvr>
                                      <p:to x="100000" y="60000"/>
                                    </p:animScale>
                                    <p:animScale>
                                      <p:cBhvr>
                                        <p:cTn id="105" dur="166" decel="50000">
                                          <p:stCondLst>
                                            <p:cond delay="676"/>
                                          </p:stCondLst>
                                        </p:cTn>
                                        <p:tgtEl>
                                          <p:spTgt spid="132124"/>
                                        </p:tgtEl>
                                      </p:cBhvr>
                                      <p:to x="100000" y="100000"/>
                                    </p:animScale>
                                    <p:animScale>
                                      <p:cBhvr>
                                        <p:cTn id="106" dur="26">
                                          <p:stCondLst>
                                            <p:cond delay="1312"/>
                                          </p:stCondLst>
                                        </p:cTn>
                                        <p:tgtEl>
                                          <p:spTgt spid="132124"/>
                                        </p:tgtEl>
                                      </p:cBhvr>
                                      <p:to x="100000" y="80000"/>
                                    </p:animScale>
                                    <p:animScale>
                                      <p:cBhvr>
                                        <p:cTn id="107" dur="166" decel="50000">
                                          <p:stCondLst>
                                            <p:cond delay="1338"/>
                                          </p:stCondLst>
                                        </p:cTn>
                                        <p:tgtEl>
                                          <p:spTgt spid="132124"/>
                                        </p:tgtEl>
                                      </p:cBhvr>
                                      <p:to x="100000" y="100000"/>
                                    </p:animScale>
                                    <p:animScale>
                                      <p:cBhvr>
                                        <p:cTn id="108" dur="26">
                                          <p:stCondLst>
                                            <p:cond delay="1642"/>
                                          </p:stCondLst>
                                        </p:cTn>
                                        <p:tgtEl>
                                          <p:spTgt spid="132124"/>
                                        </p:tgtEl>
                                      </p:cBhvr>
                                      <p:to x="100000" y="90000"/>
                                    </p:animScale>
                                    <p:animScale>
                                      <p:cBhvr>
                                        <p:cTn id="109" dur="166" decel="50000">
                                          <p:stCondLst>
                                            <p:cond delay="1668"/>
                                          </p:stCondLst>
                                        </p:cTn>
                                        <p:tgtEl>
                                          <p:spTgt spid="132124"/>
                                        </p:tgtEl>
                                      </p:cBhvr>
                                      <p:to x="100000" y="100000"/>
                                    </p:animScale>
                                    <p:animScale>
                                      <p:cBhvr>
                                        <p:cTn id="110" dur="26">
                                          <p:stCondLst>
                                            <p:cond delay="1808"/>
                                          </p:stCondLst>
                                        </p:cTn>
                                        <p:tgtEl>
                                          <p:spTgt spid="132124"/>
                                        </p:tgtEl>
                                      </p:cBhvr>
                                      <p:to x="100000" y="95000"/>
                                    </p:animScale>
                                    <p:animScale>
                                      <p:cBhvr>
                                        <p:cTn id="111" dur="166" decel="50000">
                                          <p:stCondLst>
                                            <p:cond delay="1834"/>
                                          </p:stCondLst>
                                        </p:cTn>
                                        <p:tgtEl>
                                          <p:spTgt spid="132124"/>
                                        </p:tgtEl>
                                      </p:cBhvr>
                                      <p:to x="100000" y="100000"/>
                                    </p:animScale>
                                  </p:childTnLst>
                                </p:cTn>
                              </p:par>
                            </p:childTnLst>
                          </p:cTn>
                        </p:par>
                      </p:childTnLst>
                    </p:cTn>
                  </p:par>
                  <p:par>
                    <p:cTn id="112" fill="hold" nodeType="clickPar">
                      <p:stCondLst>
                        <p:cond delay="indefinite"/>
                      </p:stCondLst>
                      <p:childTnLst>
                        <p:par>
                          <p:cTn id="113" fill="hold" nodeType="withGroup">
                            <p:stCondLst>
                              <p:cond delay="0"/>
                            </p:stCondLst>
                            <p:childTnLst>
                              <p:par>
                                <p:cTn id="114" presetID="4" presetClass="exit" presetSubtype="16" fill="hold" grpId="1" nodeType="clickEffect">
                                  <p:stCondLst>
                                    <p:cond delay="0"/>
                                  </p:stCondLst>
                                  <p:childTnLst>
                                    <p:animEffect transition="out" filter="box(in)">
                                      <p:cBhvr>
                                        <p:cTn id="115" dur="500"/>
                                        <p:tgtEl>
                                          <p:spTgt spid="132124"/>
                                        </p:tgtEl>
                                      </p:cBhvr>
                                    </p:animEffect>
                                    <p:set>
                                      <p:cBhvr>
                                        <p:cTn id="116" dur="1" fill="hold">
                                          <p:stCondLst>
                                            <p:cond delay="499"/>
                                          </p:stCondLst>
                                        </p:cTn>
                                        <p:tgtEl>
                                          <p:spTgt spid="132124"/>
                                        </p:tgtEl>
                                        <p:attrNameLst>
                                          <p:attrName>style.visibility</p:attrName>
                                        </p:attrNameLst>
                                      </p:cBhvr>
                                      <p:to>
                                        <p:strVal val="hidden"/>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20" presetClass="entr" presetSubtype="0" fill="hold"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edge">
                                      <p:cBhvr>
                                        <p:cTn id="121" dur="2000"/>
                                        <p:tgtEl>
                                          <p:spTgt spid="4"/>
                                        </p:tgtEl>
                                      </p:cBhvr>
                                    </p:animEffect>
                                  </p:childTnLst>
                                </p:cTn>
                              </p:par>
                            </p:childTnLst>
                          </p:cTn>
                        </p:par>
                      </p:childTnLst>
                    </p:cTn>
                  </p:par>
                  <p:par>
                    <p:cTn id="122" fill="hold" nodeType="clickPar">
                      <p:stCondLst>
                        <p:cond delay="indefinite"/>
                      </p:stCondLst>
                      <p:childTnLst>
                        <p:par>
                          <p:cTn id="123" fill="hold" nodeType="withGroup">
                            <p:stCondLst>
                              <p:cond delay="0"/>
                            </p:stCondLst>
                            <p:childTnLst>
                              <p:par>
                                <p:cTn id="124" presetID="8" presetClass="entr" presetSubtype="16" fill="hold" grpId="0" nodeType="clickEffect">
                                  <p:stCondLst>
                                    <p:cond delay="0"/>
                                  </p:stCondLst>
                                  <p:childTnLst>
                                    <p:set>
                                      <p:cBhvr>
                                        <p:cTn id="125" dur="1" fill="hold">
                                          <p:stCondLst>
                                            <p:cond delay="0"/>
                                          </p:stCondLst>
                                        </p:cTn>
                                        <p:tgtEl>
                                          <p:spTgt spid="132125"/>
                                        </p:tgtEl>
                                        <p:attrNameLst>
                                          <p:attrName>style.visibility</p:attrName>
                                        </p:attrNameLst>
                                      </p:cBhvr>
                                      <p:to>
                                        <p:strVal val="visible"/>
                                      </p:to>
                                    </p:set>
                                    <p:animEffect transition="in" filter="diamond(in)">
                                      <p:cBhvr>
                                        <p:cTn id="126" dur="2000"/>
                                        <p:tgtEl>
                                          <p:spTgt spid="132125"/>
                                        </p:tgtEl>
                                      </p:cBhvr>
                                    </p:animEffec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4" presetClass="exit" presetSubtype="16" fill="hold" grpId="1" nodeType="clickEffect">
                                  <p:stCondLst>
                                    <p:cond delay="0"/>
                                  </p:stCondLst>
                                  <p:childTnLst>
                                    <p:animEffect transition="out" filter="box(in)">
                                      <p:cBhvr>
                                        <p:cTn id="130" dur="500"/>
                                        <p:tgtEl>
                                          <p:spTgt spid="132125"/>
                                        </p:tgtEl>
                                      </p:cBhvr>
                                    </p:animEffect>
                                    <p:set>
                                      <p:cBhvr>
                                        <p:cTn id="131" dur="1" fill="hold">
                                          <p:stCondLst>
                                            <p:cond delay="499"/>
                                          </p:stCondLst>
                                        </p:cTn>
                                        <p:tgtEl>
                                          <p:spTgt spid="1321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22" grpId="0"/>
      <p:bldP spid="132122" grpId="1"/>
      <p:bldP spid="132123" grpId="0"/>
      <p:bldP spid="132123" grpId="1"/>
      <p:bldP spid="132124" grpId="0"/>
      <p:bldP spid="132124" grpId="1"/>
      <p:bldP spid="132125" grpId="0"/>
      <p:bldP spid="132125"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3" name="Content Placeholder 3" descr="2010-09-10 02;12;40.jpg"/>
          <p:cNvPicPr>
            <a:picLocks noGrp="1" noChangeAspect="1"/>
          </p:cNvPicPr>
          <p:nvPr>
            <p:ph idx="4294967295"/>
          </p:nvPr>
        </p:nvPicPr>
        <p:blipFill>
          <a:blip r:embed="rId3">
            <a:extLst>
              <a:ext uri="{28A0092B-C50C-407E-A947-70E740481C1C}">
                <a14:useLocalDpi xmlns:a14="http://schemas.microsoft.com/office/drawing/2010/main" val="0"/>
              </a:ext>
            </a:extLst>
          </a:blip>
          <a:srcRect/>
          <a:stretch>
            <a:fillRect/>
          </a:stretch>
        </p:blipFill>
        <p:spPr>
          <a:xfrm>
            <a:off x="838200" y="1355725"/>
            <a:ext cx="7086600" cy="4791075"/>
          </a:xfrm>
        </p:spPr>
      </p:pic>
      <p:sp>
        <p:nvSpPr>
          <p:cNvPr id="5" name="Rectangle 4"/>
          <p:cNvSpPr/>
          <p:nvPr/>
        </p:nvSpPr>
        <p:spPr>
          <a:xfrm>
            <a:off x="228600" y="2819400"/>
            <a:ext cx="990600" cy="1371600"/>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US" dirty="0"/>
              <a:t>Input</a:t>
            </a:r>
          </a:p>
        </p:txBody>
      </p:sp>
      <p:sp>
        <p:nvSpPr>
          <p:cNvPr id="6" name="Rectangle 5"/>
          <p:cNvSpPr/>
          <p:nvPr/>
        </p:nvSpPr>
        <p:spPr>
          <a:xfrm>
            <a:off x="7848600" y="1828800"/>
            <a:ext cx="1066800" cy="2057400"/>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US" dirty="0"/>
              <a:t>Output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idx="4294967295"/>
          </p:nvPr>
        </p:nvSpPr>
        <p:spPr/>
        <p:txBody>
          <a:bodyPr/>
          <a:lstStyle/>
          <a:p>
            <a:r>
              <a:rPr lang="en-US" altLang="ko-KR">
                <a:ea typeface="굴림" charset="-127"/>
              </a:rPr>
              <a:t>Output</a:t>
            </a:r>
          </a:p>
        </p:txBody>
      </p:sp>
      <p:sp>
        <p:nvSpPr>
          <p:cNvPr id="135171" name="Content Placeholder 2"/>
          <p:cNvSpPr>
            <a:spLocks noGrp="1"/>
          </p:cNvSpPr>
          <p:nvPr>
            <p:ph idx="4294967295"/>
          </p:nvPr>
        </p:nvSpPr>
        <p:spPr/>
        <p:txBody>
          <a:bodyPr/>
          <a:lstStyle/>
          <a:p>
            <a:r>
              <a:rPr lang="en-US" altLang="ko-KR" sz="2800">
                <a:ea typeface="굴림" charset="-127"/>
              </a:rPr>
              <a:t>1980s and 1990s</a:t>
            </a:r>
          </a:p>
          <a:p>
            <a:pPr>
              <a:lnSpc>
                <a:spcPct val="120000"/>
              </a:lnSpc>
            </a:pPr>
            <a:r>
              <a:rPr lang="en-US" altLang="ko-KR" sz="2800">
                <a:ea typeface="굴림" charset="-127"/>
              </a:rPr>
              <a:t>When a learner produces an incorrect utterance:</a:t>
            </a:r>
          </a:p>
          <a:p>
            <a:pPr lvl="1">
              <a:lnSpc>
                <a:spcPct val="120000"/>
              </a:lnSpc>
            </a:pPr>
            <a:r>
              <a:rPr lang="en-US" altLang="ko-KR">
                <a:ea typeface="굴림" charset="-127"/>
              </a:rPr>
              <a:t>Negotiate for meaning</a:t>
            </a:r>
          </a:p>
          <a:p>
            <a:pPr lvl="1">
              <a:lnSpc>
                <a:spcPct val="120000"/>
              </a:lnSpc>
            </a:pPr>
            <a:r>
              <a:rPr lang="en-US" altLang="ko-KR">
                <a:ea typeface="굴림" charset="-127"/>
              </a:rPr>
              <a:t>Produce the correct version</a:t>
            </a:r>
          </a:p>
          <a:p>
            <a:pPr lvl="1">
              <a:lnSpc>
                <a:spcPct val="120000"/>
              </a:lnSpc>
            </a:pPr>
            <a:r>
              <a:rPr lang="en-US" altLang="ko-KR">
                <a:ea typeface="굴림" charset="-127"/>
              </a:rPr>
              <a:t>Acquire the correct form</a:t>
            </a:r>
            <a:endParaRPr lang="en-US" altLang="ko-KR" sz="2400">
              <a:ea typeface="굴림" charset="-127"/>
            </a:endParaRPr>
          </a:p>
          <a:p>
            <a:pPr>
              <a:lnSpc>
                <a:spcPct val="120000"/>
              </a:lnSpc>
            </a:pPr>
            <a:r>
              <a:rPr lang="en-US" altLang="ko-KR" sz="2800">
                <a:ea typeface="굴림" charset="-127"/>
              </a:rPr>
              <a:t>Comprehensible output can aid in the acquisition of correct forms (Swain, 1993)</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idx="4294967295"/>
          </p:nvPr>
        </p:nvSpPr>
        <p:spPr/>
        <p:txBody>
          <a:bodyPr/>
          <a:lstStyle/>
          <a:p>
            <a:r>
              <a:rPr lang="en-US" altLang="ko-KR">
                <a:ea typeface="굴림" charset="-127"/>
              </a:rPr>
              <a:t>Output (Cont.)</a:t>
            </a:r>
          </a:p>
        </p:txBody>
      </p:sp>
      <p:sp>
        <p:nvSpPr>
          <p:cNvPr id="137219" name="Content Placeholder 2"/>
          <p:cNvSpPr>
            <a:spLocks noGrp="1"/>
          </p:cNvSpPr>
          <p:nvPr>
            <p:ph idx="4294967295"/>
          </p:nvPr>
        </p:nvSpPr>
        <p:spPr/>
        <p:txBody>
          <a:bodyPr/>
          <a:lstStyle/>
          <a:p>
            <a:r>
              <a:rPr lang="en-US" altLang="ko-KR">
                <a:ea typeface="굴림" charset="-127"/>
              </a:rPr>
              <a:t>Swain (1993) suggested four ways in which output might aid SLA:</a:t>
            </a:r>
          </a:p>
          <a:p>
            <a:pPr lvl="1"/>
            <a:r>
              <a:rPr lang="en-US" altLang="ko-KR">
                <a:ea typeface="굴림" charset="-127"/>
              </a:rPr>
              <a:t>Meaningful language use</a:t>
            </a:r>
          </a:p>
          <a:p>
            <a:pPr lvl="1"/>
            <a:r>
              <a:rPr lang="en-US" altLang="ko-KR">
                <a:ea typeface="굴림" charset="-127"/>
              </a:rPr>
              <a:t>Pushing learners to engage</a:t>
            </a:r>
          </a:p>
          <a:p>
            <a:pPr lvl="1"/>
            <a:r>
              <a:rPr lang="en-US" altLang="ko-KR">
                <a:ea typeface="굴림" charset="-127"/>
              </a:rPr>
              <a:t>Allowing hypothesis testing</a:t>
            </a:r>
          </a:p>
          <a:p>
            <a:pPr lvl="1"/>
            <a:r>
              <a:rPr lang="en-US" altLang="ko-KR">
                <a:ea typeface="굴림" charset="-127"/>
              </a:rPr>
              <a:t>Providing opportunities for feedback from others</a:t>
            </a:r>
          </a:p>
          <a:p>
            <a:endParaRPr lang="ko-KR" altLang="en-US">
              <a:ea typeface="굴림" charset="-127"/>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idx="4294967295"/>
          </p:nvPr>
        </p:nvSpPr>
        <p:spPr/>
        <p:txBody>
          <a:bodyPr/>
          <a:lstStyle/>
          <a:p>
            <a:r>
              <a:rPr lang="en-US" altLang="ko-KR">
                <a:ea typeface="굴림" charset="-127"/>
              </a:rPr>
              <a:t>Research Questions</a:t>
            </a:r>
          </a:p>
        </p:txBody>
      </p:sp>
      <p:sp>
        <p:nvSpPr>
          <p:cNvPr id="139267" name="Content Placeholder 2"/>
          <p:cNvSpPr>
            <a:spLocks noGrp="1"/>
          </p:cNvSpPr>
          <p:nvPr>
            <p:ph idx="4294967295"/>
          </p:nvPr>
        </p:nvSpPr>
        <p:spPr/>
        <p:txBody>
          <a:bodyPr/>
          <a:lstStyle/>
          <a:p>
            <a:r>
              <a:rPr lang="en-US" altLang="ko-KR" sz="3000">
                <a:ea typeface="굴림" charset="-127"/>
              </a:rPr>
              <a:t>How important are interaction and output in the acquisition of a second language?</a:t>
            </a:r>
          </a:p>
          <a:p>
            <a:endParaRPr lang="en-US" altLang="ko-KR" sz="3000">
              <a:ea typeface="굴림" charset="-127"/>
            </a:endParaRPr>
          </a:p>
          <a:p>
            <a:r>
              <a:rPr lang="en-US" altLang="ko-KR" sz="3000">
                <a:ea typeface="굴림" charset="-127"/>
              </a:rPr>
              <a:t>Does noticing aid in the acquisition of a second language?</a:t>
            </a:r>
          </a:p>
          <a:p>
            <a:endParaRPr lang="en-US" altLang="ko-KR" sz="3000">
              <a:ea typeface="굴림" charset="-127"/>
            </a:endParaRPr>
          </a:p>
          <a:p>
            <a:r>
              <a:rPr lang="en-US" altLang="ko-KR" sz="3000">
                <a:ea typeface="굴림" charset="-127"/>
              </a:rPr>
              <a:t>What types of negotiation for meaning are most effective in leading toward acquisition?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idx="4294967295"/>
          </p:nvPr>
        </p:nvSpPr>
        <p:spPr/>
        <p:txBody>
          <a:bodyPr/>
          <a:lstStyle/>
          <a:p>
            <a:r>
              <a:rPr lang="en-US" altLang="ko-KR" sz="3500">
                <a:ea typeface="굴림" charset="-127"/>
              </a:rPr>
              <a:t>Testing the Interaction Hypothesis</a:t>
            </a:r>
          </a:p>
        </p:txBody>
      </p:sp>
      <p:sp>
        <p:nvSpPr>
          <p:cNvPr id="141315" name="Content Placeholder 2"/>
          <p:cNvSpPr>
            <a:spLocks noGrp="1"/>
          </p:cNvSpPr>
          <p:nvPr>
            <p:ph idx="4294967295"/>
          </p:nvPr>
        </p:nvSpPr>
        <p:spPr>
          <a:xfrm>
            <a:off x="609600" y="1371600"/>
            <a:ext cx="7924800" cy="4419600"/>
          </a:xfrm>
        </p:spPr>
        <p:txBody>
          <a:bodyPr/>
          <a:lstStyle/>
          <a:p>
            <a:r>
              <a:rPr lang="en-US" altLang="ko-KR" sz="2600">
                <a:ea typeface="굴림" charset="-127"/>
              </a:rPr>
              <a:t>Varonis and Gass (1985) reported more negotiation of meaning in dyads composed of two nonnative speakers than when a NNS and a NS were paired</a:t>
            </a:r>
          </a:p>
          <a:p>
            <a:endParaRPr lang="en-US" altLang="ko-KR" sz="2600">
              <a:ea typeface="굴림" charset="-127"/>
            </a:endParaRPr>
          </a:p>
          <a:p>
            <a:r>
              <a:rPr lang="en-US" altLang="ko-KR" sz="2600">
                <a:ea typeface="굴림" charset="-127"/>
              </a:rPr>
              <a:t>Rulon and McCreary (1986:182) reported groups promote negotiation of meaning </a:t>
            </a:r>
          </a:p>
          <a:p>
            <a:endParaRPr lang="en-US" altLang="ko-KR" sz="2600">
              <a:ea typeface="굴림" charset="-127"/>
            </a:endParaRPr>
          </a:p>
          <a:p>
            <a:r>
              <a:rPr lang="en-US" altLang="ko-KR" sz="2600">
                <a:ea typeface="굴림" charset="-127"/>
              </a:rPr>
              <a:t>Gass, Mackey, and Ross-Feldman (2005) suggested that interaction may be more task-dependent</a:t>
            </a:r>
          </a:p>
          <a:p>
            <a:endParaRPr lang="en-US" altLang="ko-KR" sz="2600">
              <a:ea typeface="굴림" charset="-127"/>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altLang="ko-KR" sz="3500">
                <a:ea typeface="굴림" charset="-127"/>
              </a:rPr>
              <a:t>Importance of Noticing and Negotiation</a:t>
            </a:r>
          </a:p>
        </p:txBody>
      </p:sp>
      <p:sp>
        <p:nvSpPr>
          <p:cNvPr id="143363" name="Content Placeholder 2"/>
          <p:cNvSpPr>
            <a:spLocks noGrp="1"/>
          </p:cNvSpPr>
          <p:nvPr>
            <p:ph idx="4294967295"/>
          </p:nvPr>
        </p:nvSpPr>
        <p:spPr/>
        <p:txBody>
          <a:bodyPr/>
          <a:lstStyle/>
          <a:p>
            <a:r>
              <a:rPr lang="en-US" altLang="ko-KR" sz="2800">
                <a:ea typeface="굴림" charset="-127"/>
              </a:rPr>
              <a:t>Schmidt &amp; Frota (1986) recorded Schmidt’s negotiation and noticing of Portuguese</a:t>
            </a:r>
          </a:p>
          <a:p>
            <a:endParaRPr lang="en-US" altLang="ko-KR" sz="2800">
              <a:ea typeface="굴림" charset="-127"/>
            </a:endParaRPr>
          </a:p>
          <a:p>
            <a:r>
              <a:rPr lang="en-US" altLang="ko-KR" sz="2800">
                <a:ea typeface="굴림" charset="-127"/>
              </a:rPr>
              <a:t>Altman (1990) recorded her own noticing of Hebrew verbs</a:t>
            </a:r>
          </a:p>
          <a:p>
            <a:endParaRPr lang="en-US" altLang="ko-KR" sz="2800">
              <a:ea typeface="굴림" charset="-127"/>
            </a:endParaRPr>
          </a:p>
          <a:p>
            <a:r>
              <a:rPr lang="en-US" altLang="ko-KR" sz="2800">
                <a:ea typeface="굴림" charset="-127"/>
              </a:rPr>
              <a:t>Truscott (1998) suggests that noticing is helpful in the acquisition of metalinguistic knowledge, but not necessary in SLA</a:t>
            </a:r>
          </a:p>
          <a:p>
            <a:endParaRPr lang="ko-KR" altLang="en-US" sz="2800">
              <a:ea typeface="굴림" charset="-127"/>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normAutofit/>
          </a:bodyPr>
          <a:lstStyle/>
          <a:p>
            <a:r>
              <a:rPr lang="en-US" altLang="ko-KR" sz="3800">
                <a:ea typeface="굴림" charset="-127"/>
              </a:rPr>
              <a:t>Problems of the Comprehensible Output (CO) Hypothesis</a:t>
            </a:r>
          </a:p>
        </p:txBody>
      </p:sp>
      <p:sp>
        <p:nvSpPr>
          <p:cNvPr id="145411" name="Content Placeholder 2"/>
          <p:cNvSpPr>
            <a:spLocks noGrp="1"/>
          </p:cNvSpPr>
          <p:nvPr>
            <p:ph idx="4294967295"/>
          </p:nvPr>
        </p:nvSpPr>
        <p:spPr>
          <a:xfrm>
            <a:off x="457200" y="2057400"/>
            <a:ext cx="8229600" cy="4525963"/>
          </a:xfrm>
        </p:spPr>
        <p:txBody>
          <a:bodyPr/>
          <a:lstStyle/>
          <a:p>
            <a:r>
              <a:rPr lang="en-US" altLang="ko-KR">
                <a:ea typeface="굴림" charset="-127"/>
              </a:rPr>
              <a:t>Krashen (1998)</a:t>
            </a:r>
          </a:p>
          <a:p>
            <a:pPr lvl="1"/>
            <a:r>
              <a:rPr lang="en-US" altLang="ko-KR">
                <a:ea typeface="굴림" charset="-127"/>
              </a:rPr>
              <a:t>Scarcity of output</a:t>
            </a:r>
          </a:p>
          <a:p>
            <a:pPr lvl="1"/>
            <a:r>
              <a:rPr lang="en-US" altLang="ko-KR">
                <a:ea typeface="굴림" charset="-127"/>
              </a:rPr>
              <a:t>Acquisition can occur without output</a:t>
            </a:r>
          </a:p>
          <a:p>
            <a:pPr lvl="1"/>
            <a:r>
              <a:rPr lang="en-US" altLang="ko-KR">
                <a:ea typeface="굴림" charset="-127"/>
              </a:rPr>
              <a:t>CO does not necessarily lead to acquisition</a:t>
            </a:r>
          </a:p>
          <a:p>
            <a:pPr lvl="1"/>
            <a:r>
              <a:rPr lang="en-US" altLang="ko-KR">
                <a:ea typeface="굴림" charset="-127"/>
              </a:rPr>
              <a:t>Affective filter associated with CO</a:t>
            </a:r>
          </a:p>
          <a:p>
            <a:pPr lvl="1"/>
            <a:endParaRPr lang="ko-KR" altLang="en-US">
              <a:ea typeface="굴림" charset="-127"/>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idx="4294967295"/>
          </p:nvPr>
        </p:nvSpPr>
        <p:spPr/>
        <p:txBody>
          <a:bodyPr/>
          <a:lstStyle/>
          <a:p>
            <a:r>
              <a:rPr lang="en-US" altLang="ko-KR">
                <a:ea typeface="굴림" charset="-127"/>
              </a:rPr>
              <a:t>References</a:t>
            </a:r>
          </a:p>
        </p:txBody>
      </p:sp>
      <p:sp>
        <p:nvSpPr>
          <p:cNvPr id="149509" name="Text Box 5"/>
          <p:cNvSpPr txBox="1">
            <a:spLocks noChangeArrowheads="1"/>
          </p:cNvSpPr>
          <p:nvPr/>
        </p:nvSpPr>
        <p:spPr bwMode="auto">
          <a:xfrm>
            <a:off x="685800" y="1447800"/>
            <a:ext cx="7696200" cy="119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889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ko-KR" altLang="en-US">
              <a:ea typeface="굴림" charset="-127"/>
            </a:endParaRPr>
          </a:p>
          <a:p>
            <a:pPr>
              <a:spcBef>
                <a:spcPct val="50000"/>
              </a:spcBef>
            </a:pPr>
            <a:endParaRPr lang="ko-KR" altLang="en-US">
              <a:ea typeface="굴림" charset="-127"/>
            </a:endParaRPr>
          </a:p>
          <a:p>
            <a:pPr>
              <a:spcBef>
                <a:spcPct val="50000"/>
              </a:spcBef>
            </a:pPr>
            <a:endParaRPr lang="ko-KR" altLang="en-US">
              <a:ea typeface="굴림" charset="-127"/>
            </a:endParaRPr>
          </a:p>
        </p:txBody>
      </p:sp>
      <p:sp>
        <p:nvSpPr>
          <p:cNvPr id="149510" name="Text Box 6"/>
          <p:cNvSpPr txBox="1">
            <a:spLocks noChangeArrowheads="1"/>
          </p:cNvSpPr>
          <p:nvPr/>
        </p:nvSpPr>
        <p:spPr bwMode="auto">
          <a:xfrm>
            <a:off x="457200" y="1371600"/>
            <a:ext cx="7924800" cy="484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889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20000"/>
              </a:spcBef>
              <a:buClr>
                <a:schemeClr val="hlink"/>
              </a:buClr>
              <a:buSzPct val="80000"/>
              <a:buFont typeface="Wingdings" pitchFamily="2" charset="2"/>
              <a:buChar char="l"/>
            </a:pPr>
            <a:r>
              <a:rPr lang="en-US" altLang="ko-KR" sz="1500">
                <a:ea typeface="굴림" charset="-127"/>
              </a:rPr>
              <a:t>Altman, R. (1990). Accounting for successful vocabulary development through learner introspection. Paper presented at the AILA Ninth World Conference of Applied Linguistics, Thessaloniki, Greece, April, 1990.</a:t>
            </a:r>
          </a:p>
          <a:p>
            <a:pPr algn="l" eaLnBrk="1" hangingPunct="1">
              <a:spcBef>
                <a:spcPct val="20000"/>
              </a:spcBef>
              <a:buClr>
                <a:schemeClr val="hlink"/>
              </a:buClr>
              <a:buSzPct val="80000"/>
              <a:buFont typeface="Wingdings" pitchFamily="2" charset="2"/>
              <a:buChar char="l"/>
            </a:pPr>
            <a:r>
              <a:rPr lang="en-US" altLang="ko-KR" sz="1500">
                <a:ea typeface="굴림" charset="-127"/>
              </a:rPr>
              <a:t>Cross, J. (2002). ‘Noticing' in SLA: Is it a valid concept?. </a:t>
            </a:r>
            <a:r>
              <a:rPr lang="en-US" altLang="ko-KR" sz="1500" i="1">
                <a:ea typeface="굴림" charset="-127"/>
              </a:rPr>
              <a:t>TESL-EJ</a:t>
            </a:r>
            <a:r>
              <a:rPr lang="en-US" altLang="ko-KR" sz="1500">
                <a:ea typeface="굴림" charset="-127"/>
              </a:rPr>
              <a:t>, </a:t>
            </a:r>
            <a:r>
              <a:rPr lang="en-US" altLang="ko-KR" sz="1500" i="1">
                <a:ea typeface="굴림" charset="-127"/>
              </a:rPr>
              <a:t>6</a:t>
            </a:r>
            <a:r>
              <a:rPr lang="en-US" altLang="ko-KR" sz="1500">
                <a:ea typeface="굴림" charset="-127"/>
              </a:rPr>
              <a:t>(3), Retrieved from http://writing.berkeley.edu/TESL-EJ/ej23/a2.html</a:t>
            </a:r>
          </a:p>
          <a:p>
            <a:pPr algn="l" eaLnBrk="1" hangingPunct="1">
              <a:spcBef>
                <a:spcPct val="20000"/>
              </a:spcBef>
              <a:buClr>
                <a:schemeClr val="hlink"/>
              </a:buClr>
              <a:buSzPct val="80000"/>
              <a:buFont typeface="Wingdings" pitchFamily="2" charset="2"/>
              <a:buChar char="l"/>
            </a:pPr>
            <a:r>
              <a:rPr lang="en-US" altLang="ko-KR" sz="1500">
                <a:ea typeface="굴림" charset="-127"/>
              </a:rPr>
              <a:t>Krashen, S. (1998). Comprehensible output?. </a:t>
            </a:r>
            <a:r>
              <a:rPr lang="en-US" altLang="ko-KR" sz="1500" i="1">
                <a:ea typeface="굴림" charset="-127"/>
              </a:rPr>
              <a:t>System: An International Journal of Educational Technology and Applied Linguistics</a:t>
            </a:r>
            <a:r>
              <a:rPr lang="en-US" altLang="ko-KR" sz="1500">
                <a:ea typeface="굴림" charset="-127"/>
              </a:rPr>
              <a:t>, </a:t>
            </a:r>
            <a:r>
              <a:rPr lang="en-US" altLang="ko-KR" sz="1500" i="1">
                <a:ea typeface="굴림" charset="-127"/>
              </a:rPr>
              <a:t>26</a:t>
            </a:r>
            <a:r>
              <a:rPr lang="en-US" altLang="ko-KR" sz="1500">
                <a:ea typeface="굴림" charset="-127"/>
              </a:rPr>
              <a:t>(2), Retrieved from  http://www.sdkrashen.com/articles/comprehensible_output/all.html Truscott, J. (1998). Noticing in second language acquisition: A critical review. </a:t>
            </a:r>
            <a:r>
              <a:rPr lang="en-US" altLang="ko-KR" sz="1500" i="1">
                <a:ea typeface="굴림" charset="-127"/>
              </a:rPr>
              <a:t>SLA Research 14,</a:t>
            </a:r>
            <a:r>
              <a:rPr lang="en-US" altLang="ko-KR" sz="1500">
                <a:ea typeface="굴림" charset="-127"/>
              </a:rPr>
              <a:t> 103-135. </a:t>
            </a:r>
          </a:p>
          <a:p>
            <a:pPr algn="l" eaLnBrk="1" hangingPunct="1">
              <a:spcBef>
                <a:spcPct val="20000"/>
              </a:spcBef>
              <a:buClr>
                <a:schemeClr val="hlink"/>
              </a:buClr>
              <a:buSzPct val="80000"/>
              <a:buFont typeface="Wingdings" pitchFamily="2" charset="2"/>
              <a:buChar char="l"/>
            </a:pPr>
            <a:r>
              <a:rPr lang="en-US" altLang="ko-KR" sz="1500">
                <a:ea typeface="굴림" charset="-127"/>
              </a:rPr>
              <a:t>Ritchie, W., &amp; Bhatia, T. (2009). </a:t>
            </a:r>
            <a:r>
              <a:rPr lang="en-US" altLang="ko-KR" sz="1500" i="1">
                <a:ea typeface="굴림" charset="-127"/>
              </a:rPr>
              <a:t>The New handbook of second language acquisition</a:t>
            </a:r>
            <a:r>
              <a:rPr lang="en-US" altLang="ko-KR" sz="1500">
                <a:ea typeface="굴림" charset="-127"/>
              </a:rPr>
              <a:t>. Bingley, UK: Emerald Group Publishing.</a:t>
            </a:r>
          </a:p>
          <a:p>
            <a:pPr algn="l" eaLnBrk="1" hangingPunct="1">
              <a:spcBef>
                <a:spcPct val="20000"/>
              </a:spcBef>
              <a:buClr>
                <a:schemeClr val="hlink"/>
              </a:buClr>
              <a:buSzPct val="80000"/>
              <a:buFont typeface="Wingdings" pitchFamily="2" charset="2"/>
              <a:buChar char="l"/>
            </a:pPr>
            <a:r>
              <a:rPr lang="en-US" altLang="ko-KR" sz="1500">
                <a:ea typeface="굴림" charset="-127"/>
              </a:rPr>
              <a:t>Schmidt, R., &amp; Frota, S. (1986). Developing basic conversational ability in a second language. A case study of an adult learner of Portuguese. In R. Day (Ed.), </a:t>
            </a:r>
            <a:r>
              <a:rPr lang="en-US" altLang="ko-KR" sz="1500" i="1">
                <a:ea typeface="굴림" charset="-127"/>
              </a:rPr>
              <a:t>Talking to learn: Conversation in second language acquisition</a:t>
            </a:r>
            <a:r>
              <a:rPr lang="en-US" altLang="ko-KR" sz="1500">
                <a:ea typeface="굴림" charset="-127"/>
              </a:rPr>
              <a:t>, (pp. 237-326) Rowley, MA: Newbury House.</a:t>
            </a:r>
          </a:p>
          <a:p>
            <a:pPr algn="l" eaLnBrk="1" hangingPunct="1">
              <a:spcBef>
                <a:spcPct val="20000"/>
              </a:spcBef>
              <a:buClr>
                <a:schemeClr val="hlink"/>
              </a:buClr>
              <a:buSzPct val="80000"/>
              <a:buFont typeface="Wingdings" pitchFamily="2" charset="2"/>
              <a:buChar char="l"/>
            </a:pPr>
            <a:r>
              <a:rPr lang="en-US" altLang="ko-KR" sz="1500">
                <a:ea typeface="굴림" charset="-127"/>
              </a:rPr>
              <a:t>Long, M, (1996). The role of the linguistic environment in second language cquition. In. W.C. Ritchie &amp; T.K. Bhatia (Eds.), </a:t>
            </a:r>
            <a:r>
              <a:rPr lang="en-US" altLang="ko-KR" sz="1500" i="1">
                <a:ea typeface="굴림" charset="-127"/>
              </a:rPr>
              <a:t>Handbook of second language acquisition </a:t>
            </a:r>
            <a:r>
              <a:rPr lang="en-US" altLang="ko-KR" sz="1500">
                <a:ea typeface="굴림" charset="-127"/>
              </a:rPr>
              <a:t>(pp. 451-2). San Diego, CA: Academic Press.</a:t>
            </a:r>
          </a:p>
          <a:p>
            <a:pPr>
              <a:spcBef>
                <a:spcPct val="50000"/>
              </a:spcBef>
            </a:pPr>
            <a:endParaRPr lang="ko-KR" altLang="en-US">
              <a:ea typeface="굴림" charset="-127"/>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idx="4294967295"/>
          </p:nvPr>
        </p:nvSpPr>
        <p:spPr/>
        <p:txBody>
          <a:bodyPr/>
          <a:lstStyle/>
          <a:p>
            <a:r>
              <a:rPr lang="en-US" altLang="ko-KR">
                <a:ea typeface="굴림" charset="-127"/>
              </a:rPr>
              <a:t>References</a:t>
            </a:r>
          </a:p>
        </p:txBody>
      </p:sp>
      <p:sp>
        <p:nvSpPr>
          <p:cNvPr id="146436" name="Text Box 4"/>
          <p:cNvSpPr txBox="1">
            <a:spLocks noChangeArrowheads="1"/>
          </p:cNvSpPr>
          <p:nvPr/>
        </p:nvSpPr>
        <p:spPr bwMode="auto">
          <a:xfrm>
            <a:off x="609600" y="1524000"/>
            <a:ext cx="78486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88900" algn="ctr">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1" hangingPunct="1">
              <a:spcBef>
                <a:spcPct val="20000"/>
              </a:spcBef>
              <a:buClr>
                <a:schemeClr val="hlink"/>
              </a:buClr>
              <a:buSzPct val="80000"/>
              <a:buFont typeface="Wingdings" pitchFamily="2" charset="2"/>
              <a:buNone/>
            </a:pPr>
            <a:endParaRPr lang="en-US" altLang="ko-KR" sz="1200">
              <a:ea typeface="굴림" charset="-127"/>
            </a:endParaRPr>
          </a:p>
          <a:p>
            <a:pPr algn="l" eaLnBrk="1" hangingPunct="1">
              <a:spcBef>
                <a:spcPct val="20000"/>
              </a:spcBef>
              <a:buClr>
                <a:schemeClr val="hlink"/>
              </a:buClr>
              <a:buSzPct val="80000"/>
              <a:buFont typeface="Wingdings" pitchFamily="2" charset="2"/>
              <a:buChar char="l"/>
            </a:pPr>
            <a:r>
              <a:rPr lang="en-US" altLang="ko-KR" sz="1500">
                <a:ea typeface="굴림" charset="-127"/>
              </a:rPr>
              <a:t>Varonis, E., &amp; Gass, S. M. (1985). Non-native/non-native conversations: A model for negotiation of meaning. </a:t>
            </a:r>
            <a:r>
              <a:rPr lang="en-US" altLang="ko-KR" sz="1500" i="1">
                <a:ea typeface="굴림" charset="-127"/>
              </a:rPr>
              <a:t>Applied Linguistics</a:t>
            </a:r>
            <a:r>
              <a:rPr lang="en-US" altLang="ko-KR" sz="1500">
                <a:ea typeface="굴림" charset="-127"/>
              </a:rPr>
              <a:t>, </a:t>
            </a:r>
            <a:r>
              <a:rPr lang="en-US" altLang="ko-KR" sz="1500" i="1">
                <a:ea typeface="굴림" charset="-127"/>
              </a:rPr>
              <a:t>6</a:t>
            </a:r>
            <a:r>
              <a:rPr lang="en-US" altLang="ko-KR" sz="1500">
                <a:ea typeface="굴림" charset="-127"/>
              </a:rPr>
              <a:t>, 71-90.</a:t>
            </a:r>
          </a:p>
          <a:p>
            <a:pPr algn="l" eaLnBrk="1" hangingPunct="1">
              <a:spcBef>
                <a:spcPct val="20000"/>
              </a:spcBef>
              <a:buClr>
                <a:schemeClr val="hlink"/>
              </a:buClr>
              <a:buSzPct val="80000"/>
              <a:buFont typeface="Wingdings" pitchFamily="2" charset="2"/>
              <a:buChar char="l"/>
            </a:pPr>
            <a:r>
              <a:rPr lang="en-US" altLang="ko-KR" sz="1500">
                <a:ea typeface="굴림" charset="-127"/>
              </a:rPr>
              <a:t>Gass, S., Mackey, A., &amp; Ross-Feldman, L. (2005). Task-based interactions in classroom and laboratory settings. </a:t>
            </a:r>
            <a:r>
              <a:rPr lang="en-US" altLang="ko-KR" sz="1500" i="1">
                <a:ea typeface="굴림" charset="-127"/>
              </a:rPr>
              <a:t>Language Learning, 55, 575-611.</a:t>
            </a:r>
          </a:p>
          <a:p>
            <a:pPr algn="l" eaLnBrk="1" hangingPunct="1">
              <a:spcBef>
                <a:spcPct val="20000"/>
              </a:spcBef>
              <a:buClr>
                <a:schemeClr val="hlink"/>
              </a:buClr>
              <a:buSzPct val="80000"/>
              <a:buFont typeface="Wingdings" pitchFamily="2" charset="2"/>
              <a:buChar char="l"/>
            </a:pPr>
            <a:r>
              <a:rPr lang="en-US" altLang="ko-KR" sz="1500">
                <a:ea typeface="굴림" charset="-127"/>
              </a:rPr>
              <a:t>Gass, S. M. (1997). Input, interaction, and the second language learner. Mahwah, NJ: Erlbaum.</a:t>
            </a:r>
          </a:p>
          <a:p>
            <a:pPr algn="l" eaLnBrk="1" hangingPunct="1">
              <a:spcBef>
                <a:spcPct val="20000"/>
              </a:spcBef>
              <a:buClr>
                <a:schemeClr val="hlink"/>
              </a:buClr>
              <a:buSzPct val="80000"/>
              <a:buFont typeface="Wingdings" pitchFamily="2" charset="2"/>
              <a:buChar char="l"/>
            </a:pPr>
            <a:r>
              <a:rPr lang="en-US" altLang="ko-KR" sz="1500">
                <a:ea typeface="굴림" charset="-127"/>
              </a:rPr>
              <a:t>Gass, S. M. (2003). Input and interaction. In C. Doughty &amp; M. H. Long (Eds.), The handbook of second language acquisition (pp. 224–255).Oxford, UK: Blackwell.</a:t>
            </a:r>
          </a:p>
          <a:p>
            <a:pPr algn="l" eaLnBrk="1" hangingPunct="1">
              <a:spcBef>
                <a:spcPct val="20000"/>
              </a:spcBef>
              <a:buClr>
                <a:schemeClr val="hlink"/>
              </a:buClr>
              <a:buSzPct val="80000"/>
              <a:buFont typeface="Wingdings" pitchFamily="2" charset="2"/>
              <a:buChar char="l"/>
            </a:pPr>
            <a:r>
              <a:rPr lang="en-US" altLang="ko-KR" sz="1500">
                <a:ea typeface="굴림" charset="-127"/>
              </a:rPr>
              <a:t>Pica, T. (1994b). Research on negotiation: What does it reveal about secondlanguage learning conditions, processes, and outcomes? LanguageLearning, 44, 493–527.</a:t>
            </a:r>
          </a:p>
          <a:p>
            <a:pPr algn="l" eaLnBrk="1" hangingPunct="1">
              <a:spcBef>
                <a:spcPct val="20000"/>
              </a:spcBef>
              <a:buClr>
                <a:schemeClr val="hlink"/>
              </a:buClr>
              <a:buSzPct val="80000"/>
              <a:buFont typeface="Wingdings" pitchFamily="2" charset="2"/>
              <a:buChar char="l"/>
            </a:pPr>
            <a:r>
              <a:rPr lang="en-US" altLang="ko-KR" sz="1500">
                <a:ea typeface="굴림" charset="-127"/>
              </a:rPr>
              <a:t>Swain, M. (2005). The output hypothesis: Theory and research. In E. Hinkel (Ed.), Handbook of research in second language teaching and learning (pp. 471–483). Mahwah, NJ: Erlbaum.</a:t>
            </a:r>
          </a:p>
          <a:p>
            <a:pPr algn="l" eaLnBrk="1" hangingPunct="1">
              <a:spcBef>
                <a:spcPct val="20000"/>
              </a:spcBef>
              <a:buClr>
                <a:schemeClr val="hlink"/>
              </a:buClr>
              <a:buSzPct val="80000"/>
              <a:buFont typeface="Wingdings" pitchFamily="2" charset="2"/>
              <a:buChar char="l"/>
            </a:pPr>
            <a:r>
              <a:rPr lang="en-US" altLang="ko-KR" sz="1500">
                <a:ea typeface="굴림" charset="-127"/>
              </a:rPr>
              <a:t>Allwright, D. 1984a "Why Don't Learners Learn What Teachers Teach? - The Interaction Hypothesis." In Singleton and Little (eds): </a:t>
            </a:r>
            <a:r>
              <a:rPr lang="en-US" altLang="ko-KR" sz="1500" i="1">
                <a:ea typeface="굴림" charset="-127"/>
              </a:rPr>
              <a:t>Language</a:t>
            </a:r>
            <a:endParaRPr lang="en-US" altLang="ko-KR" sz="1500">
              <a:ea typeface="굴림" charset="-127"/>
            </a:endParaRPr>
          </a:p>
          <a:p>
            <a:pPr>
              <a:spcBef>
                <a:spcPct val="50000"/>
              </a:spcBef>
            </a:pPr>
            <a:endParaRPr lang="ko-KR" altLang="en-US">
              <a:ea typeface="굴림" charset="-127"/>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ltLang="ko-KR" sz="3800">
                <a:ea typeface="굴림" charset="-127"/>
              </a:rPr>
              <a:t>How the brain processes language</a:t>
            </a:r>
          </a:p>
        </p:txBody>
      </p:sp>
      <p:pic>
        <p:nvPicPr>
          <p:cNvPr id="75781" name="Picture 5" descr="bra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962400" cy="3109913"/>
          </a:xfrm>
          <a:prstGeom prst="rect">
            <a:avLst/>
          </a:prstGeom>
          <a:noFill/>
          <a:extLst>
            <a:ext uri="{909E8E84-426E-40DD-AFC4-6F175D3DCCD1}">
              <a14:hiddenFill xmlns:a14="http://schemas.microsoft.com/office/drawing/2010/main">
                <a:solidFill>
                  <a:srgbClr val="FFFFFF"/>
                </a:solidFill>
              </a14:hiddenFill>
            </a:ext>
          </a:extLst>
        </p:spPr>
      </p:pic>
      <p:pic>
        <p:nvPicPr>
          <p:cNvPr id="75784" name="Picture 8" descr="brain_ma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752600"/>
            <a:ext cx="3886200" cy="3886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5784"/>
                                        </p:tgtEl>
                                        <p:attrNameLst>
                                          <p:attrName>style.visibility</p:attrName>
                                        </p:attrNameLst>
                                      </p:cBhvr>
                                      <p:to>
                                        <p:strVal val="visible"/>
                                      </p:to>
                                    </p:set>
                                    <p:animEffect transition="in" filter="blinds(horizontal)">
                                      <p:cBhvr>
                                        <p:cTn id="7" dur="1000"/>
                                        <p:tgtEl>
                                          <p:spTgt spid="75784"/>
                                        </p:tgtEl>
                                      </p:cBhvr>
                                    </p:animEffect>
                                  </p:childTnLst>
                                </p:cTn>
                              </p:par>
                              <p:par>
                                <p:cTn id="8" presetID="3" presetClass="entr" presetSubtype="10" fill="hold" nodeType="withEffect">
                                  <p:stCondLst>
                                    <p:cond delay="0"/>
                                  </p:stCondLst>
                                  <p:childTnLst>
                                    <p:set>
                                      <p:cBhvr>
                                        <p:cTn id="9" dur="1" fill="hold">
                                          <p:stCondLst>
                                            <p:cond delay="0"/>
                                          </p:stCondLst>
                                        </p:cTn>
                                        <p:tgtEl>
                                          <p:spTgt spid="75781"/>
                                        </p:tgtEl>
                                        <p:attrNameLst>
                                          <p:attrName>style.visibility</p:attrName>
                                        </p:attrNameLst>
                                      </p:cBhvr>
                                      <p:to>
                                        <p:strVal val="visible"/>
                                      </p:to>
                                    </p:set>
                                    <p:animEffect transition="in" filter="blinds(horizontal)">
                                      <p:cBhvr>
                                        <p:cTn id="10" dur="1000"/>
                                        <p:tgtEl>
                                          <p:spTgt spid="75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altLang="ko-KR" sz="3800">
                <a:ea typeface="굴림" charset="-127"/>
              </a:rPr>
              <a:t>How the brain processes language</a:t>
            </a:r>
          </a:p>
        </p:txBody>
      </p:sp>
      <p:sp>
        <p:nvSpPr>
          <p:cNvPr id="74755" name="Rectangle 3"/>
          <p:cNvSpPr>
            <a:spLocks noGrp="1" noChangeArrowheads="1"/>
          </p:cNvSpPr>
          <p:nvPr>
            <p:ph type="body" idx="1"/>
          </p:nvPr>
        </p:nvSpPr>
        <p:spPr>
          <a:xfrm>
            <a:off x="609600" y="1676400"/>
            <a:ext cx="7924800" cy="4419600"/>
          </a:xfrm>
        </p:spPr>
        <p:txBody>
          <a:bodyPr/>
          <a:lstStyle/>
          <a:p>
            <a:r>
              <a:rPr lang="en-US" altLang="ko-KR" b="1">
                <a:ea typeface="굴림" charset="-127"/>
              </a:rPr>
              <a:t>Left Hemisphere: </a:t>
            </a:r>
            <a:r>
              <a:rPr lang="en-US" altLang="ko-KR">
                <a:ea typeface="굴림" charset="-127"/>
              </a:rPr>
              <a:t>there is some specialization for language in the left hemisphere and in certain areas of the left hemisphere</a:t>
            </a:r>
          </a:p>
          <a:p>
            <a:endParaRPr lang="en-US" altLang="ko-KR">
              <a:ea typeface="굴림" charset="-127"/>
            </a:endParaRPr>
          </a:p>
          <a:p>
            <a:r>
              <a:rPr lang="en-US" altLang="ko-KR" b="1">
                <a:solidFill>
                  <a:schemeClr val="folHlink"/>
                </a:solidFill>
                <a:ea typeface="굴림" charset="-127"/>
              </a:rPr>
              <a:t>Language acquisition and performance, especially syntax </a:t>
            </a:r>
            <a:endParaRPr lang="en-US" altLang="ko-KR">
              <a:ea typeface="굴림" charset="-127"/>
            </a:endParaRPr>
          </a:p>
        </p:txBody>
      </p:sp>
      <p:sp>
        <p:nvSpPr>
          <p:cNvPr id="74756" name="Rectangle 4"/>
          <p:cNvSpPr>
            <a:spLocks noChangeArrowheads="1"/>
          </p:cNvSpPr>
          <p:nvPr/>
        </p:nvSpPr>
        <p:spPr bwMode="auto">
          <a:xfrm>
            <a:off x="838200" y="5791200"/>
            <a:ext cx="801528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US" altLang="ko-KR" sz="2000">
                <a:ea typeface="굴림" charset="-127"/>
              </a:rPr>
              <a:t>Krashen, Stephen D.  </a:t>
            </a:r>
            <a:r>
              <a:rPr lang="en-US" altLang="ko-KR" sz="2000" u="sng">
                <a:ea typeface="굴림" charset="-127"/>
              </a:rPr>
              <a:t>Second Language Acquisition and Second Language Learning</a:t>
            </a:r>
            <a:r>
              <a:rPr lang="en-US" altLang="ko-KR" sz="2000">
                <a:ea typeface="굴림" charset="-127"/>
              </a:rPr>
              <a:t>.  Prentice-Hall International, 1988.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ko-KR">
                <a:ea typeface="굴림" charset="-127"/>
              </a:rPr>
              <a:t>Stephen Krashen(00-00)</a:t>
            </a:r>
          </a:p>
        </p:txBody>
      </p:sp>
      <p:pic>
        <p:nvPicPr>
          <p:cNvPr id="78852" name="Picture 4" descr="Kras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925763" cy="4216400"/>
          </a:xfrm>
          <a:prstGeom prst="rect">
            <a:avLst/>
          </a:prstGeom>
          <a:noFill/>
          <a:extLst>
            <a:ext uri="{909E8E84-426E-40DD-AFC4-6F175D3DCCD1}">
              <a14:hiddenFill xmlns:a14="http://schemas.microsoft.com/office/drawing/2010/main">
                <a:solidFill>
                  <a:srgbClr val="FFFFFF"/>
                </a:solidFill>
              </a14:hiddenFill>
            </a:ext>
          </a:extLst>
        </p:spPr>
      </p:pic>
      <p:sp>
        <p:nvSpPr>
          <p:cNvPr id="78853" name="Rectangle 5"/>
          <p:cNvSpPr>
            <a:spLocks noGrp="1" noChangeArrowheads="1"/>
          </p:cNvSpPr>
          <p:nvPr>
            <p:ph type="body" idx="1"/>
          </p:nvPr>
        </p:nvSpPr>
        <p:spPr>
          <a:xfrm>
            <a:off x="3505200" y="1752600"/>
            <a:ext cx="4876800" cy="4419600"/>
          </a:xfrm>
          <a:noFill/>
          <a:ln/>
        </p:spPr>
        <p:txBody>
          <a:bodyPr/>
          <a:lstStyle/>
          <a:p>
            <a:pPr>
              <a:buFont typeface="Wingdings" pitchFamily="2" charset="2"/>
              <a:buNone/>
            </a:pPr>
            <a:r>
              <a:rPr lang="en-US" altLang="ko-KR">
                <a:ea typeface="굴림" charset="-127"/>
              </a:rPr>
              <a:t>  “</a:t>
            </a:r>
            <a:r>
              <a:rPr lang="en-US" altLang="ko-KR" b="1">
                <a:ea typeface="굴림" charset="-127"/>
              </a:rPr>
              <a:t>we acquire language  </a:t>
            </a:r>
            <a:r>
              <a:rPr lang="en-US" altLang="ko-KR" b="1">
                <a:solidFill>
                  <a:schemeClr val="accent1"/>
                </a:solidFill>
                <a:ea typeface="굴림" charset="-127"/>
              </a:rPr>
              <a:t>when we understand messages,</a:t>
            </a:r>
            <a:r>
              <a:rPr lang="en-US" altLang="ko-KR" b="1">
                <a:ea typeface="굴림" charset="-127"/>
              </a:rPr>
              <a:t> </a:t>
            </a:r>
          </a:p>
          <a:p>
            <a:pPr>
              <a:buFont typeface="Wingdings" pitchFamily="2" charset="2"/>
              <a:buNone/>
            </a:pPr>
            <a:r>
              <a:rPr lang="en-US" altLang="ko-KR" b="1">
                <a:ea typeface="굴림" charset="-127"/>
              </a:rPr>
              <a:t> </a:t>
            </a:r>
            <a:r>
              <a:rPr lang="en-US" altLang="ko-KR" b="1">
                <a:solidFill>
                  <a:schemeClr val="accent2"/>
                </a:solidFill>
                <a:ea typeface="굴림" charset="-127"/>
              </a:rPr>
              <a:t>  when we understand what people tell us,  </a:t>
            </a:r>
          </a:p>
          <a:p>
            <a:pPr>
              <a:buFont typeface="Wingdings" pitchFamily="2" charset="2"/>
              <a:buNone/>
            </a:pPr>
            <a:r>
              <a:rPr lang="en-US" altLang="ko-KR" b="1">
                <a:solidFill>
                  <a:schemeClr val="folHlink"/>
                </a:solidFill>
                <a:ea typeface="굴림" charset="-127"/>
              </a:rPr>
              <a:t>   when we understand what we read”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Effect transition="in" filter="blinds(horizontal)">
                                      <p:cBhvr>
                                        <p:cTn id="7" dur="500"/>
                                        <p:tgtEl>
                                          <p:spTgt spid="788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8852"/>
                                        </p:tgtEl>
                                        <p:attrNameLst>
                                          <p:attrName>style.visibility</p:attrName>
                                        </p:attrNameLst>
                                      </p:cBhvr>
                                      <p:to>
                                        <p:strVal val="visible"/>
                                      </p:to>
                                    </p:set>
                                    <p:animEffect transition="in" filter="blinds(horizontal)">
                                      <p:cBhvr>
                                        <p:cTn id="12" dur="500"/>
                                        <p:tgtEl>
                                          <p:spTgt spid="78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7" name="Picture 11" descr="krashen6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133600"/>
            <a:ext cx="2051050" cy="3048000"/>
          </a:xfrm>
          <a:prstGeom prst="rect">
            <a:avLst/>
          </a:prstGeom>
          <a:noFill/>
          <a:extLst>
            <a:ext uri="{909E8E84-426E-40DD-AFC4-6F175D3DCCD1}">
              <a14:hiddenFill xmlns:a14="http://schemas.microsoft.com/office/drawing/2010/main">
                <a:solidFill>
                  <a:srgbClr val="FFFFFF"/>
                </a:solidFill>
              </a14:hiddenFill>
            </a:ext>
          </a:extLst>
        </p:spPr>
      </p:pic>
      <p:sp>
        <p:nvSpPr>
          <p:cNvPr id="24578" name="Rectangle 2"/>
          <p:cNvSpPr>
            <a:spLocks noGrp="1" noChangeArrowheads="1"/>
          </p:cNvSpPr>
          <p:nvPr>
            <p:ph type="title"/>
          </p:nvPr>
        </p:nvSpPr>
        <p:spPr>
          <a:xfrm>
            <a:off x="195263" y="228600"/>
            <a:ext cx="6510337" cy="914400"/>
          </a:xfrm>
        </p:spPr>
        <p:txBody>
          <a:bodyPr/>
          <a:lstStyle/>
          <a:p>
            <a:r>
              <a:rPr lang="en-US" altLang="ko-KR">
                <a:ea typeface="굴림" charset="-127"/>
              </a:rPr>
              <a:t>1960s-1970s</a:t>
            </a:r>
          </a:p>
        </p:txBody>
      </p:sp>
      <p:grpSp>
        <p:nvGrpSpPr>
          <p:cNvPr id="24586" name="Group 10"/>
          <p:cNvGrpSpPr>
            <a:grpSpLocks/>
          </p:cNvGrpSpPr>
          <p:nvPr/>
        </p:nvGrpSpPr>
        <p:grpSpPr bwMode="auto">
          <a:xfrm>
            <a:off x="609600" y="4648200"/>
            <a:ext cx="7543800" cy="1524000"/>
            <a:chOff x="576" y="2928"/>
            <a:chExt cx="4752" cy="960"/>
          </a:xfrm>
        </p:grpSpPr>
        <p:sp>
          <p:nvSpPr>
            <p:cNvPr id="24581" name="AutoShape 5"/>
            <p:cNvSpPr>
              <a:spLocks noChangeArrowheads="1"/>
            </p:cNvSpPr>
            <p:nvPr/>
          </p:nvSpPr>
          <p:spPr bwMode="auto">
            <a:xfrm>
              <a:off x="576" y="2928"/>
              <a:ext cx="4752" cy="960"/>
            </a:xfrm>
            <a:prstGeom prst="wedgeEllipseCallout">
              <a:avLst>
                <a:gd name="adj1" fmla="val 33333"/>
                <a:gd name="adj2" fmla="val -712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ko-KR" altLang="en-US">
                <a:ea typeface="굴림" charset="-127"/>
              </a:endParaRPr>
            </a:p>
          </p:txBody>
        </p:sp>
        <p:sp>
          <p:nvSpPr>
            <p:cNvPr id="24583" name="Rectangle 7"/>
            <p:cNvSpPr>
              <a:spLocks noChangeArrowheads="1"/>
            </p:cNvSpPr>
            <p:nvPr/>
          </p:nvSpPr>
          <p:spPr bwMode="auto">
            <a:xfrm>
              <a:off x="768" y="3072"/>
              <a:ext cx="4464" cy="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1" hangingPunct="1">
                <a:spcBef>
                  <a:spcPct val="20000"/>
                </a:spcBef>
                <a:buClr>
                  <a:schemeClr val="hlink"/>
                </a:buClr>
                <a:buSzPct val="80000"/>
                <a:buFont typeface="Wingdings" pitchFamily="2" charset="2"/>
                <a:buNone/>
              </a:pPr>
              <a:r>
                <a:rPr lang="en-US" altLang="ko-KR" sz="2000" b="1">
                  <a:ea typeface="굴림" charset="-127"/>
                </a:rPr>
                <a:t>         Hi, I am Dr. Krashen “Language acquisition does not require extensive use of conscious grammatical rules, and does not require tedious drill” </a:t>
              </a:r>
            </a:p>
          </p:txBody>
        </p:sp>
      </p:grpSp>
      <p:sp>
        <p:nvSpPr>
          <p:cNvPr id="24584" name="Rectangle 8"/>
          <p:cNvSpPr>
            <a:spLocks noChangeArrowheads="1"/>
          </p:cNvSpPr>
          <p:nvPr/>
        </p:nvSpPr>
        <p:spPr bwMode="auto">
          <a:xfrm>
            <a:off x="2209800" y="3048000"/>
            <a:ext cx="6510338"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l" eaLnBrk="1" hangingPunct="1"/>
            <a:r>
              <a:rPr lang="en-US" altLang="ko-KR" sz="3200">
                <a:solidFill>
                  <a:schemeClr val="folHlink"/>
                </a:solidFill>
                <a:ea typeface="굴림" charset="-127"/>
              </a:rPr>
              <a:t>Input Hypothesis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87"/>
                                        </p:tgtEl>
                                        <p:attrNameLst>
                                          <p:attrName>style.visibility</p:attrName>
                                        </p:attrNameLst>
                                      </p:cBhvr>
                                      <p:to>
                                        <p:strVal val="visible"/>
                                      </p:to>
                                    </p:set>
                                    <p:anim calcmode="lin" valueType="num">
                                      <p:cBhvr additive="base">
                                        <p:cTn id="7" dur="500" fill="hold"/>
                                        <p:tgtEl>
                                          <p:spTgt spid="24587"/>
                                        </p:tgtEl>
                                        <p:attrNameLst>
                                          <p:attrName>ppt_x</p:attrName>
                                        </p:attrNameLst>
                                      </p:cBhvr>
                                      <p:tavLst>
                                        <p:tav tm="0">
                                          <p:val>
                                            <p:strVal val="#ppt_x"/>
                                          </p:val>
                                        </p:tav>
                                        <p:tav tm="100000">
                                          <p:val>
                                            <p:strVal val="#ppt_x"/>
                                          </p:val>
                                        </p:tav>
                                      </p:tavLst>
                                    </p:anim>
                                    <p:anim calcmode="lin" valueType="num">
                                      <p:cBhvr additive="base">
                                        <p:cTn id="8" dur="500" fill="hold"/>
                                        <p:tgtEl>
                                          <p:spTgt spid="245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4584">
                                            <p:txEl>
                                              <p:pRg st="0" end="0"/>
                                            </p:txEl>
                                          </p:spTgt>
                                        </p:tgtEl>
                                        <p:attrNameLst>
                                          <p:attrName>style.visibility</p:attrName>
                                        </p:attrNameLst>
                                      </p:cBhvr>
                                      <p:to>
                                        <p:strVal val="visible"/>
                                      </p:to>
                                    </p:set>
                                    <p:anim calcmode="lin" valueType="num">
                                      <p:cBhvr additive="base">
                                        <p:cTn id="13" dur="500" fill="hold"/>
                                        <p:tgtEl>
                                          <p:spTgt spid="2458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45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24586"/>
                                        </p:tgtEl>
                                        <p:attrNameLst>
                                          <p:attrName>style.visibility</p:attrName>
                                        </p:attrNameLst>
                                      </p:cBhvr>
                                      <p:to>
                                        <p:strVal val="visible"/>
                                      </p:to>
                                    </p:set>
                                    <p:animEffect transition="in" filter="blinds(horizontal)">
                                      <p:cBhvr>
                                        <p:cTn id="19" dur="500"/>
                                        <p:tgtEl>
                                          <p:spTgt spid="2458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6" presetClass="emph" presetSubtype="0" fill="hold" grpId="0" nodeType="clickEffect">
                                  <p:stCondLst>
                                    <p:cond delay="0"/>
                                  </p:stCondLst>
                                  <p:childTnLst>
                                    <p:animScale>
                                      <p:cBhvr>
                                        <p:cTn id="23" dur="2000" fill="hold"/>
                                        <p:tgtEl>
                                          <p:spTgt spid="24584">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ko-KR">
                <a:ea typeface="굴림" charset="-127"/>
              </a:rPr>
              <a:t>The Comprehensible</a:t>
            </a:r>
            <a:r>
              <a:rPr lang="ko-KR" altLang="en-US">
                <a:ea typeface="굴림" charset="-127"/>
              </a:rPr>
              <a:t> </a:t>
            </a:r>
            <a:r>
              <a:rPr lang="en-US" altLang="ko-KR">
                <a:ea typeface="굴림" charset="-127"/>
              </a:rPr>
              <a:t>Input</a:t>
            </a:r>
            <a:endParaRPr lang="ko-KR" altLang="en-US">
              <a:ea typeface="굴림" charset="-127"/>
            </a:endParaRPr>
          </a:p>
        </p:txBody>
      </p:sp>
      <p:sp>
        <p:nvSpPr>
          <p:cNvPr id="82947" name="Rectangle 3"/>
          <p:cNvSpPr>
            <a:spLocks noGrp="1" noChangeArrowheads="1"/>
          </p:cNvSpPr>
          <p:nvPr>
            <p:ph type="body" idx="1"/>
          </p:nvPr>
        </p:nvSpPr>
        <p:spPr/>
        <p:txBody>
          <a:bodyPr/>
          <a:lstStyle/>
          <a:p>
            <a:endParaRPr lang="ko-KR" altLang="en-US">
              <a:ea typeface="굴림" charset="-127"/>
            </a:endParaRPr>
          </a:p>
        </p:txBody>
      </p:sp>
      <p:pic>
        <p:nvPicPr>
          <p:cNvPr id="82948" name="Picture 4" descr="i+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086100"/>
            <a:ext cx="58674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82950" name="Picture 6" descr="krash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752600"/>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2950"/>
                                        </p:tgtEl>
                                        <p:attrNameLst>
                                          <p:attrName>style.visibility</p:attrName>
                                        </p:attrNameLst>
                                      </p:cBhvr>
                                      <p:to>
                                        <p:strVal val="visible"/>
                                      </p:to>
                                    </p:set>
                                    <p:animEffect transition="in" filter="blinds(horizontal)">
                                      <p:cBhvr>
                                        <p:cTn id="7" dur="500"/>
                                        <p:tgtEl>
                                          <p:spTgt spid="829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82948"/>
                                        </p:tgtEl>
                                        <p:attrNameLst>
                                          <p:attrName>style.visibility</p:attrName>
                                        </p:attrNameLst>
                                      </p:cBhvr>
                                      <p:to>
                                        <p:strVal val="visible"/>
                                      </p:to>
                                    </p:set>
                                    <p:animEffect transition="in" filter="blinds(horizontal)">
                                      <p:cBhvr>
                                        <p:cTn id="12" dur="500"/>
                                        <p:tgtEl>
                                          <p:spTgt spid="82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r>
              <a:rPr lang="en-US" altLang="ko-KR" sz="3800">
                <a:ea typeface="굴림" charset="-127"/>
              </a:rPr>
              <a:t>Criticism of Comprehensible Input</a:t>
            </a:r>
          </a:p>
        </p:txBody>
      </p:sp>
      <p:sp>
        <p:nvSpPr>
          <p:cNvPr id="102403" name="Rectangle 3"/>
          <p:cNvSpPr>
            <a:spLocks noGrp="1" noChangeArrowheads="1"/>
          </p:cNvSpPr>
          <p:nvPr>
            <p:ph type="body" idx="1"/>
          </p:nvPr>
        </p:nvSpPr>
        <p:spPr/>
        <p:txBody>
          <a:bodyPr/>
          <a:lstStyle/>
          <a:p>
            <a:r>
              <a:rPr lang="en-US" altLang="ko-KR">
                <a:ea typeface="굴림" charset="-127"/>
              </a:rPr>
              <a:t>What is I?  </a:t>
            </a:r>
          </a:p>
          <a:p>
            <a:endParaRPr lang="en-US" altLang="ko-KR">
              <a:ea typeface="굴림" charset="-127"/>
            </a:endParaRPr>
          </a:p>
          <a:p>
            <a:endParaRPr lang="en-US" altLang="ko-KR">
              <a:ea typeface="굴림" charset="-127"/>
            </a:endParaRPr>
          </a:p>
          <a:p>
            <a:r>
              <a:rPr lang="en-US" altLang="ko-KR">
                <a:ea typeface="굴림" charset="-127"/>
              </a:rPr>
              <a:t>Can we Change I?  </a:t>
            </a:r>
          </a:p>
          <a:p>
            <a:endParaRPr lang="en-US" altLang="ko-KR">
              <a:ea typeface="굴림" charset="-127"/>
            </a:endParaRPr>
          </a:p>
          <a:p>
            <a:endParaRPr lang="en-US" altLang="ko-KR">
              <a:ea typeface="굴림" charset="-127"/>
            </a:endParaRPr>
          </a:p>
          <a:p>
            <a:r>
              <a:rPr lang="en-US" altLang="ko-KR">
                <a:ea typeface="굴림" charset="-127"/>
              </a:rPr>
              <a:t>What is good I?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adial">
  <a:themeElements>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fontScheme name="Rad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889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8890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Radial 1">
        <a:dk1>
          <a:srgbClr val="000000"/>
        </a:dk1>
        <a:lt1>
          <a:srgbClr val="FFFFFF"/>
        </a:lt1>
        <a:dk2>
          <a:srgbClr val="FFFFFF"/>
        </a:dk2>
        <a:lt2>
          <a:srgbClr val="669999"/>
        </a:lt2>
        <a:accent1>
          <a:srgbClr val="99CCFF"/>
        </a:accent1>
        <a:accent2>
          <a:srgbClr val="9999FF"/>
        </a:accent2>
        <a:accent3>
          <a:srgbClr val="FFFFFF"/>
        </a:accent3>
        <a:accent4>
          <a:srgbClr val="000000"/>
        </a:accent4>
        <a:accent5>
          <a:srgbClr val="CAE2FF"/>
        </a:accent5>
        <a:accent6>
          <a:srgbClr val="8A8AE7"/>
        </a:accent6>
        <a:hlink>
          <a:srgbClr val="996666"/>
        </a:hlink>
        <a:folHlink>
          <a:srgbClr val="6666CC"/>
        </a:folHlink>
      </a:clrScheme>
      <a:clrMap bg1="lt1" tx1="dk1" bg2="lt2" tx2="dk2" accent1="accent1" accent2="accent2" accent3="accent3" accent4="accent4" accent5="accent5" accent6="accent6" hlink="hlink" folHlink="folHlink"/>
    </a:extraClrScheme>
    <a:extraClrScheme>
      <a:clrScheme name="Radial 2">
        <a:dk1>
          <a:srgbClr val="000000"/>
        </a:dk1>
        <a:lt1>
          <a:srgbClr val="FFFFFF"/>
        </a:lt1>
        <a:dk2>
          <a:srgbClr val="FFFFFF"/>
        </a:dk2>
        <a:lt2>
          <a:srgbClr val="817F3F"/>
        </a:lt2>
        <a:accent1>
          <a:srgbClr val="FFCC00"/>
        </a:accent1>
        <a:accent2>
          <a:srgbClr val="CC9900"/>
        </a:accent2>
        <a:accent3>
          <a:srgbClr val="FFFFFF"/>
        </a:accent3>
        <a:accent4>
          <a:srgbClr val="000000"/>
        </a:accent4>
        <a:accent5>
          <a:srgbClr val="FFE2AA"/>
        </a:accent5>
        <a:accent6>
          <a:srgbClr val="B98A00"/>
        </a:accent6>
        <a:hlink>
          <a:srgbClr val="996666"/>
        </a:hlink>
        <a:folHlink>
          <a:srgbClr val="C94503"/>
        </a:folHlink>
      </a:clrScheme>
      <a:clrMap bg1="lt1" tx1="dk1" bg2="lt2" tx2="dk2" accent1="accent1" accent2="accent2" accent3="accent3" accent4="accent4" accent5="accent5" accent6="accent6" hlink="hlink" folHlink="folHlink"/>
    </a:extraClrScheme>
    <a:extraClrScheme>
      <a:clrScheme name="Radial 3">
        <a:dk1>
          <a:srgbClr val="CC6600"/>
        </a:dk1>
        <a:lt1>
          <a:srgbClr val="FFFFFF"/>
        </a:lt1>
        <a:dk2>
          <a:srgbClr val="800000"/>
        </a:dk2>
        <a:lt2>
          <a:srgbClr val="FFFFFF"/>
        </a:lt2>
        <a:accent1>
          <a:srgbClr val="FF6600"/>
        </a:accent1>
        <a:accent2>
          <a:srgbClr val="33CCCC"/>
        </a:accent2>
        <a:accent3>
          <a:srgbClr val="C0AAAA"/>
        </a:accent3>
        <a:accent4>
          <a:srgbClr val="DADADA"/>
        </a:accent4>
        <a:accent5>
          <a:srgbClr val="FFB8AA"/>
        </a:accent5>
        <a:accent6>
          <a:srgbClr val="2DB9B9"/>
        </a:accent6>
        <a:hlink>
          <a:srgbClr val="99FF33"/>
        </a:hlink>
        <a:folHlink>
          <a:srgbClr val="CC3300"/>
        </a:folHlink>
      </a:clrScheme>
      <a:clrMap bg1="dk2" tx1="lt1" bg2="dk1" tx2="lt2" accent1="accent1" accent2="accent2" accent3="accent3" accent4="accent4" accent5="accent5" accent6="accent6" hlink="hlink" folHlink="folHlink"/>
    </a:extraClrScheme>
    <a:extraClrScheme>
      <a:clrScheme name="Radial 4">
        <a:dk1>
          <a:srgbClr val="993300"/>
        </a:dk1>
        <a:lt1>
          <a:srgbClr val="FFFFFF"/>
        </a:lt1>
        <a:dk2>
          <a:srgbClr val="431A01"/>
        </a:dk2>
        <a:lt2>
          <a:srgbClr val="FFFFFF"/>
        </a:lt2>
        <a:accent1>
          <a:srgbClr val="FFCC00"/>
        </a:accent1>
        <a:accent2>
          <a:srgbClr val="FF9966"/>
        </a:accent2>
        <a:accent3>
          <a:srgbClr val="B0ABAA"/>
        </a:accent3>
        <a:accent4>
          <a:srgbClr val="DADADA"/>
        </a:accent4>
        <a:accent5>
          <a:srgbClr val="FFE2AA"/>
        </a:accent5>
        <a:accent6>
          <a:srgbClr val="E78A5C"/>
        </a:accent6>
        <a:hlink>
          <a:srgbClr val="FF6600"/>
        </a:hlink>
        <a:folHlink>
          <a:srgbClr val="CC3300"/>
        </a:folHlink>
      </a:clrScheme>
      <a:clrMap bg1="dk2" tx1="lt1" bg2="dk1" tx2="lt2" accent1="accent1" accent2="accent2" accent3="accent3" accent4="accent4" accent5="accent5" accent6="accent6" hlink="hlink" folHlink="folHlink"/>
    </a:extraClrScheme>
    <a:extraClrScheme>
      <a:clrScheme name="Radial 5">
        <a:dk1>
          <a:srgbClr val="75878B"/>
        </a:dk1>
        <a:lt1>
          <a:srgbClr val="FFFFFF"/>
        </a:lt1>
        <a:dk2>
          <a:srgbClr val="260000"/>
        </a:dk2>
        <a:lt2>
          <a:srgbClr val="FFFFFF"/>
        </a:lt2>
        <a:accent1>
          <a:srgbClr val="0099CC"/>
        </a:accent1>
        <a:accent2>
          <a:srgbClr val="FF3300"/>
        </a:accent2>
        <a:accent3>
          <a:srgbClr val="ACAAAA"/>
        </a:accent3>
        <a:accent4>
          <a:srgbClr val="DADADA"/>
        </a:accent4>
        <a:accent5>
          <a:srgbClr val="AACAE2"/>
        </a:accent5>
        <a:accent6>
          <a:srgbClr val="E72D00"/>
        </a:accent6>
        <a:hlink>
          <a:srgbClr val="FFCC00"/>
        </a:hlink>
        <a:folHlink>
          <a:srgbClr val="CC0000"/>
        </a:folHlink>
      </a:clrScheme>
      <a:clrMap bg1="dk2" tx1="lt1" bg2="dk1" tx2="lt2" accent1="accent1" accent2="accent2" accent3="accent3" accent4="accent4" accent5="accent5" accent6="accent6" hlink="hlink" folHlink="folHlink"/>
    </a:extraClrScheme>
    <a:extraClrScheme>
      <a:clrScheme name="Radial 6">
        <a:dk1>
          <a:srgbClr val="666699"/>
        </a:dk1>
        <a:lt1>
          <a:srgbClr val="FFFFFF"/>
        </a:lt1>
        <a:dk2>
          <a:srgbClr val="000000"/>
        </a:dk2>
        <a:lt2>
          <a:srgbClr val="FFFFFF"/>
        </a:lt2>
        <a:accent1>
          <a:srgbClr val="9966FF"/>
        </a:accent1>
        <a:accent2>
          <a:srgbClr val="99CCFF"/>
        </a:accent2>
        <a:accent3>
          <a:srgbClr val="AAAAAA"/>
        </a:accent3>
        <a:accent4>
          <a:srgbClr val="DADADA"/>
        </a:accent4>
        <a:accent5>
          <a:srgbClr val="CAB8FF"/>
        </a:accent5>
        <a:accent6>
          <a:srgbClr val="8AB9E7"/>
        </a:accent6>
        <a:hlink>
          <a:srgbClr val="FFFFCC"/>
        </a:hlink>
        <a:folHlink>
          <a:srgbClr val="6600CC"/>
        </a:folHlink>
      </a:clrScheme>
      <a:clrMap bg1="dk2" tx1="lt1" bg2="dk1" tx2="lt2" accent1="accent1" accent2="accent2" accent3="accent3" accent4="accent4" accent5="accent5" accent6="accent6" hlink="hlink" folHlink="folHlink"/>
    </a:extraClrScheme>
    <a:extraClrScheme>
      <a:clrScheme name="Radial 7">
        <a:dk1>
          <a:srgbClr val="666699"/>
        </a:dk1>
        <a:lt1>
          <a:srgbClr val="FFFFFF"/>
        </a:lt1>
        <a:dk2>
          <a:srgbClr val="2A2A40"/>
        </a:dk2>
        <a:lt2>
          <a:srgbClr val="FFFFFF"/>
        </a:lt2>
        <a:accent1>
          <a:srgbClr val="006699"/>
        </a:accent1>
        <a:accent2>
          <a:srgbClr val="CC9900"/>
        </a:accent2>
        <a:accent3>
          <a:srgbClr val="ACACAF"/>
        </a:accent3>
        <a:accent4>
          <a:srgbClr val="DADADA"/>
        </a:accent4>
        <a:accent5>
          <a:srgbClr val="AAB8CA"/>
        </a:accent5>
        <a:accent6>
          <a:srgbClr val="B98A00"/>
        </a:accent6>
        <a:hlink>
          <a:srgbClr val="CC6600"/>
        </a:hlink>
        <a:folHlink>
          <a:srgbClr val="6C948A"/>
        </a:folHlink>
      </a:clrScheme>
      <a:clrMap bg1="dk2" tx1="lt1" bg2="dk1" tx2="lt2" accent1="accent1" accent2="accent2" accent3="accent3" accent4="accent4" accent5="accent5" accent6="accent6" hlink="hlink" folHlink="folHlink"/>
    </a:extraClrScheme>
    <a:extraClrScheme>
      <a:clrScheme name="Radial 8">
        <a:dk1>
          <a:srgbClr val="BECBD8"/>
        </a:dk1>
        <a:lt1>
          <a:srgbClr val="FFFFFF"/>
        </a:lt1>
        <a:dk2>
          <a:srgbClr val="2B335B"/>
        </a:dk2>
        <a:lt2>
          <a:srgbClr val="FFFFFF"/>
        </a:lt2>
        <a:accent1>
          <a:srgbClr val="0099CC"/>
        </a:accent1>
        <a:accent2>
          <a:srgbClr val="B5DBE3"/>
        </a:accent2>
        <a:accent3>
          <a:srgbClr val="ACADB5"/>
        </a:accent3>
        <a:accent4>
          <a:srgbClr val="DADADA"/>
        </a:accent4>
        <a:accent5>
          <a:srgbClr val="AACAE2"/>
        </a:accent5>
        <a:accent6>
          <a:srgbClr val="A4C6CE"/>
        </a:accent6>
        <a:hlink>
          <a:srgbClr val="FFCC00"/>
        </a:hlink>
        <a:folHlink>
          <a:srgbClr val="58648C"/>
        </a:folHlink>
      </a:clrScheme>
      <a:clrMap bg1="dk2" tx1="lt1" bg2="dk1" tx2="lt2" accent1="accent1" accent2="accent2" accent3="accent3" accent4="accent4" accent5="accent5" accent6="accent6" hlink="hlink" folHlink="folHlink"/>
    </a:extraClrScheme>
    <a:extraClrScheme>
      <a:clrScheme name="Radial 9">
        <a:dk1>
          <a:srgbClr val="3333FF"/>
        </a:dk1>
        <a:lt1>
          <a:srgbClr val="FFFFFF"/>
        </a:lt1>
        <a:dk2>
          <a:srgbClr val="000099"/>
        </a:dk2>
        <a:lt2>
          <a:srgbClr val="FFFFFF"/>
        </a:lt2>
        <a:accent1>
          <a:srgbClr val="339966"/>
        </a:accent1>
        <a:accent2>
          <a:srgbClr val="9999FF"/>
        </a:accent2>
        <a:accent3>
          <a:srgbClr val="AAAACA"/>
        </a:accent3>
        <a:accent4>
          <a:srgbClr val="DADADA"/>
        </a:accent4>
        <a:accent5>
          <a:srgbClr val="ADCAB8"/>
        </a:accent5>
        <a:accent6>
          <a:srgbClr val="8A8AE7"/>
        </a:accent6>
        <a:hlink>
          <a:srgbClr val="FFFF99"/>
        </a:hlink>
        <a:folHlink>
          <a:srgbClr val="17A0D1"/>
        </a:folHlink>
      </a:clrScheme>
      <a:clrMap bg1="dk2" tx1="lt1" bg2="dk1" tx2="lt2" accent1="accent1" accent2="accent2" accent3="accent3" accent4="accent4" accent5="accent5" accent6="accent6" hlink="hlink" folHlink="folHlink"/>
    </a:extraClrScheme>
    <a:extraClrScheme>
      <a:clrScheme name="Radial 10">
        <a:dk1>
          <a:srgbClr val="808000"/>
        </a:dk1>
        <a:lt1>
          <a:srgbClr val="FFFFFF"/>
        </a:lt1>
        <a:dk2>
          <a:srgbClr val="354418"/>
        </a:dk2>
        <a:lt2>
          <a:srgbClr val="FFFFFF"/>
        </a:lt2>
        <a:accent1>
          <a:srgbClr val="60897C"/>
        </a:accent1>
        <a:accent2>
          <a:srgbClr val="99CC00"/>
        </a:accent2>
        <a:accent3>
          <a:srgbClr val="AEB0AB"/>
        </a:accent3>
        <a:accent4>
          <a:srgbClr val="DADADA"/>
        </a:accent4>
        <a:accent5>
          <a:srgbClr val="B6C4BF"/>
        </a:accent5>
        <a:accent6>
          <a:srgbClr val="8AB900"/>
        </a:accent6>
        <a:hlink>
          <a:srgbClr val="CCCC00"/>
        </a:hlink>
        <a:folHlink>
          <a:srgbClr val="66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Radial</Template>
  <TotalTime>1151</TotalTime>
  <Words>3316</Words>
  <Application>Microsoft Office PowerPoint</Application>
  <PresentationFormat>On-screen Show (4:3)</PresentationFormat>
  <Paragraphs>277</Paragraphs>
  <Slides>38</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Arial</vt:lpstr>
      <vt:lpstr>Times New Roman</vt:lpstr>
      <vt:lpstr>Wingdings</vt:lpstr>
      <vt:lpstr>굴림</vt:lpstr>
      <vt:lpstr>Arial Black</vt:lpstr>
      <vt:lpstr>Verdana</vt:lpstr>
      <vt:lpstr>HY강B</vt:lpstr>
      <vt:lpstr>Calibri</vt:lpstr>
      <vt:lpstr>Radial</vt:lpstr>
      <vt:lpstr>SLA in the HEAD     Professor. Joan Kelly Hall / APLNG 491</vt:lpstr>
      <vt:lpstr>PowerPoint Presentation</vt:lpstr>
      <vt:lpstr>SLA in the HEAD</vt:lpstr>
      <vt:lpstr>How the brain processes language</vt:lpstr>
      <vt:lpstr>How the brain processes language</vt:lpstr>
      <vt:lpstr>Stephen Krashen(00-00)</vt:lpstr>
      <vt:lpstr>1960s-1970s</vt:lpstr>
      <vt:lpstr>The Comprehensible Input</vt:lpstr>
      <vt:lpstr>Criticism of Comprehensible Input</vt:lpstr>
      <vt:lpstr>PowerPoint Presentation</vt:lpstr>
      <vt:lpstr>1960s – 1970s </vt:lpstr>
      <vt:lpstr>Margarita </vt:lpstr>
      <vt:lpstr>Interlanguage and Fossilization</vt:lpstr>
      <vt:lpstr>The origin of the term IL</vt:lpstr>
      <vt:lpstr>Learning strategies of creating IL</vt:lpstr>
      <vt:lpstr>IL in context</vt:lpstr>
      <vt:lpstr>Fossilization</vt:lpstr>
      <vt:lpstr>PowerPoint Presentation</vt:lpstr>
      <vt:lpstr>Alyson and Jenny</vt:lpstr>
      <vt:lpstr>PowerPoint Presentation</vt:lpstr>
      <vt:lpstr>PowerPoint Presentation</vt:lpstr>
      <vt:lpstr>PowerPoint Presentation</vt:lpstr>
      <vt:lpstr>PowerPoint Presentation</vt:lpstr>
      <vt:lpstr>PowerPoint Presentation</vt:lpstr>
      <vt:lpstr>PowerPoint Presentation</vt:lpstr>
      <vt:lpstr>Interaction Hypothesis</vt:lpstr>
      <vt:lpstr>Interaction Hypothesis (Cont.)</vt:lpstr>
      <vt:lpstr>Negotiation for Meaning</vt:lpstr>
      <vt:lpstr>Noticing</vt:lpstr>
      <vt:lpstr>PowerPoint Presentation</vt:lpstr>
      <vt:lpstr>Output</vt:lpstr>
      <vt:lpstr>Output (Cont.)</vt:lpstr>
      <vt:lpstr>Research Questions</vt:lpstr>
      <vt:lpstr>Testing the Interaction Hypothesis</vt:lpstr>
      <vt:lpstr>Importance of Noticing and Negotiation</vt:lpstr>
      <vt:lpstr>Problems of the Comprehensible Output (CO) Hypothesis</vt:lpstr>
      <vt:lpstr>References</vt:lpstr>
      <vt:lpstr>References</vt:lpstr>
    </vt:vector>
  </TitlesOfParts>
  <Company>NDSU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Sociolinguistics</dc:title>
  <dc:creator>houtssmi</dc:creator>
  <cp:lastModifiedBy>Alyson</cp:lastModifiedBy>
  <cp:revision>264</cp:revision>
  <dcterms:created xsi:type="dcterms:W3CDTF">2005-11-08T19:13:11Z</dcterms:created>
  <dcterms:modified xsi:type="dcterms:W3CDTF">2011-03-07T01:34:33Z</dcterms:modified>
</cp:coreProperties>
</file>